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0"/>
  </p:notesMasterIdLst>
  <p:handoutMasterIdLst>
    <p:handoutMasterId r:id="rId41"/>
  </p:handoutMasterIdLst>
  <p:sldIdLst>
    <p:sldId id="256" r:id="rId2"/>
    <p:sldId id="294" r:id="rId3"/>
    <p:sldId id="296" r:id="rId4"/>
    <p:sldId id="257" r:id="rId5"/>
    <p:sldId id="263" r:id="rId6"/>
    <p:sldId id="282" r:id="rId7"/>
    <p:sldId id="283" r:id="rId8"/>
    <p:sldId id="284" r:id="rId9"/>
    <p:sldId id="285" r:id="rId10"/>
    <p:sldId id="286" r:id="rId11"/>
    <p:sldId id="287" r:id="rId12"/>
    <p:sldId id="288" r:id="rId13"/>
    <p:sldId id="275" r:id="rId14"/>
    <p:sldId id="259" r:id="rId15"/>
    <p:sldId id="297" r:id="rId16"/>
    <p:sldId id="298" r:id="rId17"/>
    <p:sldId id="313" r:id="rId18"/>
    <p:sldId id="299" r:id="rId19"/>
    <p:sldId id="300" r:id="rId20"/>
    <p:sldId id="301" r:id="rId21"/>
    <p:sldId id="302" r:id="rId22"/>
    <p:sldId id="260" r:id="rId23"/>
    <p:sldId id="276" r:id="rId24"/>
    <p:sldId id="277" r:id="rId25"/>
    <p:sldId id="278" r:id="rId26"/>
    <p:sldId id="314" r:id="rId27"/>
    <p:sldId id="315" r:id="rId28"/>
    <p:sldId id="316" r:id="rId29"/>
    <p:sldId id="317" r:id="rId30"/>
    <p:sldId id="318" r:id="rId31"/>
    <p:sldId id="320" r:id="rId32"/>
    <p:sldId id="319" r:id="rId33"/>
    <p:sldId id="321" r:id="rId34"/>
    <p:sldId id="322" r:id="rId35"/>
    <p:sldId id="323" r:id="rId36"/>
    <p:sldId id="324" r:id="rId37"/>
    <p:sldId id="325" r:id="rId38"/>
    <p:sldId id="326" r:id="rId39"/>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7" autoAdjust="0"/>
    <p:restoredTop sz="94660"/>
  </p:normalViewPr>
  <p:slideViewPr>
    <p:cSldViewPr>
      <p:cViewPr>
        <p:scale>
          <a:sx n="73" d="100"/>
          <a:sy n="73" d="100"/>
        </p:scale>
        <p:origin x="-210"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E683C9-D201-FC48-AB65-94CD12EBDA9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ru-RU"/>
        </a:p>
      </dgm:t>
    </dgm:pt>
    <dgm:pt modelId="{5D5A6B1C-1C6A-6743-BE45-9EC46625431B}">
      <dgm:prSet phldrT="[Текст]" custT="1"/>
      <dgm:spPr/>
      <dgm:t>
        <a:bodyPr/>
        <a:lstStyle/>
        <a:p>
          <a:r>
            <a:rPr lang="ru-RU" sz="1800" dirty="0" smtClean="0"/>
            <a:t>Обязательство предоставления режима наибольшего благоприятствования</a:t>
          </a:r>
          <a:endParaRPr lang="ru-RU" sz="1800" dirty="0"/>
        </a:p>
      </dgm:t>
    </dgm:pt>
    <dgm:pt modelId="{80DAC245-D3E5-F641-89D9-6353E731DF53}" type="parTrans" cxnId="{BAD73768-2AFE-304B-A3E7-DC5E665FCD84}">
      <dgm:prSet/>
      <dgm:spPr/>
      <dgm:t>
        <a:bodyPr/>
        <a:lstStyle/>
        <a:p>
          <a:endParaRPr lang="ru-RU"/>
        </a:p>
      </dgm:t>
    </dgm:pt>
    <dgm:pt modelId="{4EB3FA14-323C-EA43-A5D3-D3A915DC58D5}" type="sibTrans" cxnId="{BAD73768-2AFE-304B-A3E7-DC5E665FCD84}">
      <dgm:prSet/>
      <dgm:spPr/>
      <dgm:t>
        <a:bodyPr/>
        <a:lstStyle/>
        <a:p>
          <a:endParaRPr lang="ru-RU"/>
        </a:p>
      </dgm:t>
    </dgm:pt>
    <dgm:pt modelId="{250E7729-2A8F-AC48-B682-5A17760282B4}">
      <dgm:prSet phldrT="[Текст]" custT="1"/>
      <dgm:spPr/>
      <dgm:t>
        <a:bodyPr/>
        <a:lstStyle/>
        <a:p>
          <a:pPr algn="l"/>
          <a:r>
            <a:rPr lang="ru-RU" sz="1600" dirty="0" smtClean="0"/>
            <a:t>Обязательство члена ВТО, предоставляющего определенный благоприятствующий режим какому-либо государству, предоставлять не менее благоприятный режим всем членам ВТО;</a:t>
          </a:r>
          <a:endParaRPr lang="ru-RU" sz="1600" dirty="0"/>
        </a:p>
      </dgm:t>
    </dgm:pt>
    <dgm:pt modelId="{677E19DE-59AA-BD43-B75E-4DF8CC4D9C1A}" type="parTrans" cxnId="{CCB7E8A5-14CD-D942-9983-2A9A244606AC}">
      <dgm:prSet/>
      <dgm:spPr/>
      <dgm:t>
        <a:bodyPr/>
        <a:lstStyle/>
        <a:p>
          <a:endParaRPr lang="ru-RU"/>
        </a:p>
      </dgm:t>
    </dgm:pt>
    <dgm:pt modelId="{53B65A81-D21E-3C43-97B0-61041E34C89C}" type="sibTrans" cxnId="{CCB7E8A5-14CD-D942-9983-2A9A244606AC}">
      <dgm:prSet/>
      <dgm:spPr/>
      <dgm:t>
        <a:bodyPr/>
        <a:lstStyle/>
        <a:p>
          <a:endParaRPr lang="ru-RU"/>
        </a:p>
      </dgm:t>
    </dgm:pt>
    <dgm:pt modelId="{81ACEA00-0742-B44D-9BE8-179C012D2A6A}">
      <dgm:prSet phldrT="[Текст]" custT="1"/>
      <dgm:spPr/>
      <dgm:t>
        <a:bodyPr/>
        <a:lstStyle/>
        <a:p>
          <a:pPr algn="l"/>
          <a:r>
            <a:rPr lang="ru-RU" sz="1600" dirty="0" smtClean="0"/>
            <a:t>Член ВТО не может дискриминировать одного из своих торговых партнеров, предоставляя другому более благоприятные условия торговли.</a:t>
          </a:r>
          <a:endParaRPr lang="ru-RU" sz="1600" dirty="0"/>
        </a:p>
      </dgm:t>
    </dgm:pt>
    <dgm:pt modelId="{0B6A7765-0533-3247-91CC-895039B9C1D1}" type="parTrans" cxnId="{599A8530-8A2F-A84B-8137-D186DBB36DA3}">
      <dgm:prSet/>
      <dgm:spPr/>
      <dgm:t>
        <a:bodyPr/>
        <a:lstStyle/>
        <a:p>
          <a:endParaRPr lang="ru-RU"/>
        </a:p>
      </dgm:t>
    </dgm:pt>
    <dgm:pt modelId="{7F963A65-7D3C-CA48-A441-D95EEDDF695A}" type="sibTrans" cxnId="{599A8530-8A2F-A84B-8137-D186DBB36DA3}">
      <dgm:prSet/>
      <dgm:spPr/>
      <dgm:t>
        <a:bodyPr/>
        <a:lstStyle/>
        <a:p>
          <a:endParaRPr lang="ru-RU"/>
        </a:p>
      </dgm:t>
    </dgm:pt>
    <dgm:pt modelId="{665FF790-F420-5B4C-92FB-20C3AC2320B4}">
      <dgm:prSet phldrT="[Текст]" custT="1"/>
      <dgm:spPr/>
      <dgm:t>
        <a:bodyPr/>
        <a:lstStyle/>
        <a:p>
          <a:r>
            <a:rPr lang="ru-RU" sz="1800" dirty="0" smtClean="0"/>
            <a:t>Обязательство предоставления национального режима</a:t>
          </a:r>
          <a:endParaRPr lang="ru-RU" sz="1800" dirty="0"/>
        </a:p>
      </dgm:t>
    </dgm:pt>
    <dgm:pt modelId="{01081730-4082-9845-AB3C-2777C128B8A9}" type="parTrans" cxnId="{F71F68D6-57A6-7546-902D-BA84E533F7F0}">
      <dgm:prSet/>
      <dgm:spPr/>
      <dgm:t>
        <a:bodyPr/>
        <a:lstStyle/>
        <a:p>
          <a:endParaRPr lang="ru-RU"/>
        </a:p>
      </dgm:t>
    </dgm:pt>
    <dgm:pt modelId="{6579FCB8-60CE-6542-990C-A68DA4592EAC}" type="sibTrans" cxnId="{F71F68D6-57A6-7546-902D-BA84E533F7F0}">
      <dgm:prSet/>
      <dgm:spPr/>
      <dgm:t>
        <a:bodyPr/>
        <a:lstStyle/>
        <a:p>
          <a:endParaRPr lang="ru-RU"/>
        </a:p>
      </dgm:t>
    </dgm:pt>
    <dgm:pt modelId="{AB7F443F-8522-484C-8F16-ED2664C49BA3}">
      <dgm:prSet phldrT="[Текст]" custT="1"/>
      <dgm:spPr/>
      <dgm:t>
        <a:bodyPr/>
        <a:lstStyle/>
        <a:p>
          <a:pPr algn="l"/>
          <a:r>
            <a:rPr lang="ru-RU" sz="1600" dirty="0" smtClean="0"/>
            <a:t>Обязательство члена ВТО предоставлять иностранным товарам, услугам и поставщикам услуг режим не менее благоприятный, чем тот, который данный член ВТО предоставляет аналогичным отечественным товарам, услугам и поставщикам услуг;</a:t>
          </a:r>
          <a:endParaRPr lang="ru-RU" sz="1600" dirty="0"/>
        </a:p>
      </dgm:t>
    </dgm:pt>
    <dgm:pt modelId="{BAA5F081-A531-664A-B843-D3D93E869379}" type="parTrans" cxnId="{CFBECA6D-0C8E-9740-B724-5648EF73E7D0}">
      <dgm:prSet/>
      <dgm:spPr/>
      <dgm:t>
        <a:bodyPr/>
        <a:lstStyle/>
        <a:p>
          <a:endParaRPr lang="ru-RU"/>
        </a:p>
      </dgm:t>
    </dgm:pt>
    <dgm:pt modelId="{81B2B7FE-A645-8E4A-8F86-D4E8C4E90872}" type="sibTrans" cxnId="{CFBECA6D-0C8E-9740-B724-5648EF73E7D0}">
      <dgm:prSet/>
      <dgm:spPr/>
      <dgm:t>
        <a:bodyPr/>
        <a:lstStyle/>
        <a:p>
          <a:endParaRPr lang="ru-RU"/>
        </a:p>
      </dgm:t>
    </dgm:pt>
    <dgm:pt modelId="{A3A7577D-3896-164F-B9C1-B0806034B5CC}">
      <dgm:prSet phldrT="[Текст]" custT="1"/>
      <dgm:spPr/>
      <dgm:t>
        <a:bodyPr/>
        <a:lstStyle/>
        <a:p>
          <a:pPr algn="l"/>
          <a:r>
            <a:rPr lang="ru-RU" sz="1600" dirty="0" smtClean="0"/>
            <a:t>Национальный режим касается всех аспектов торговли товарами, однако имеет ограниченное применение к торговле услугами</a:t>
          </a:r>
          <a:endParaRPr lang="ru-RU" sz="1600" dirty="0"/>
        </a:p>
      </dgm:t>
    </dgm:pt>
    <dgm:pt modelId="{4E5D03F6-11D0-C04D-8E60-AD2696FA932E}" type="parTrans" cxnId="{76C17425-93FD-CA43-B02F-627787FCDB5D}">
      <dgm:prSet/>
      <dgm:spPr/>
      <dgm:t>
        <a:bodyPr/>
        <a:lstStyle/>
        <a:p>
          <a:endParaRPr lang="ru-RU"/>
        </a:p>
      </dgm:t>
    </dgm:pt>
    <dgm:pt modelId="{0FCCE6AE-4662-D047-B0E2-2EB84200032E}" type="sibTrans" cxnId="{76C17425-93FD-CA43-B02F-627787FCDB5D}">
      <dgm:prSet/>
      <dgm:spPr/>
      <dgm:t>
        <a:bodyPr/>
        <a:lstStyle/>
        <a:p>
          <a:endParaRPr lang="ru-RU"/>
        </a:p>
      </dgm:t>
    </dgm:pt>
    <dgm:pt modelId="{93D539AD-EBD8-AD49-A49A-6E28DCBFD9C2}" type="pres">
      <dgm:prSet presAssocID="{21E683C9-D201-FC48-AB65-94CD12EBDA97}" presName="diagram" presStyleCnt="0">
        <dgm:presLayoutVars>
          <dgm:chPref val="1"/>
          <dgm:dir/>
          <dgm:animOne val="branch"/>
          <dgm:animLvl val="lvl"/>
          <dgm:resizeHandles/>
        </dgm:presLayoutVars>
      </dgm:prSet>
      <dgm:spPr/>
      <dgm:t>
        <a:bodyPr/>
        <a:lstStyle/>
        <a:p>
          <a:endParaRPr lang="en-US"/>
        </a:p>
      </dgm:t>
    </dgm:pt>
    <dgm:pt modelId="{7F40AEA6-32F7-0A49-A0B1-64E2B339CCD2}" type="pres">
      <dgm:prSet presAssocID="{5D5A6B1C-1C6A-6743-BE45-9EC46625431B}" presName="root" presStyleCnt="0"/>
      <dgm:spPr/>
    </dgm:pt>
    <dgm:pt modelId="{8D51A6B7-E22E-8F4F-92A4-9506A6376CCA}" type="pres">
      <dgm:prSet presAssocID="{5D5A6B1C-1C6A-6743-BE45-9EC46625431B}" presName="rootComposite" presStyleCnt="0"/>
      <dgm:spPr/>
    </dgm:pt>
    <dgm:pt modelId="{E04DD267-D4A5-D248-924A-A51294E06D5D}" type="pres">
      <dgm:prSet presAssocID="{5D5A6B1C-1C6A-6743-BE45-9EC46625431B}" presName="rootText" presStyleLbl="node1" presStyleIdx="0" presStyleCnt="2" custLinFactNeighborX="-28026" custLinFactNeighborY="-36"/>
      <dgm:spPr/>
      <dgm:t>
        <a:bodyPr/>
        <a:lstStyle/>
        <a:p>
          <a:endParaRPr lang="ru-RU"/>
        </a:p>
      </dgm:t>
    </dgm:pt>
    <dgm:pt modelId="{C074430E-EB54-C949-9A12-DB366AC71A61}" type="pres">
      <dgm:prSet presAssocID="{5D5A6B1C-1C6A-6743-BE45-9EC46625431B}" presName="rootConnector" presStyleLbl="node1" presStyleIdx="0" presStyleCnt="2"/>
      <dgm:spPr/>
      <dgm:t>
        <a:bodyPr/>
        <a:lstStyle/>
        <a:p>
          <a:endParaRPr lang="en-US"/>
        </a:p>
      </dgm:t>
    </dgm:pt>
    <dgm:pt modelId="{3F4C80B1-758C-2946-94DC-D39E95B1821B}" type="pres">
      <dgm:prSet presAssocID="{5D5A6B1C-1C6A-6743-BE45-9EC46625431B}" presName="childShape" presStyleCnt="0"/>
      <dgm:spPr/>
    </dgm:pt>
    <dgm:pt modelId="{A2C6DD15-572C-E548-B828-A7BA0213041D}" type="pres">
      <dgm:prSet presAssocID="{677E19DE-59AA-BD43-B75E-4DF8CC4D9C1A}" presName="Name13" presStyleLbl="parChTrans1D2" presStyleIdx="0" presStyleCnt="4"/>
      <dgm:spPr/>
      <dgm:t>
        <a:bodyPr/>
        <a:lstStyle/>
        <a:p>
          <a:endParaRPr lang="en-US"/>
        </a:p>
      </dgm:t>
    </dgm:pt>
    <dgm:pt modelId="{1FE3710B-B0C7-3C4B-82CE-00CE31C111B6}" type="pres">
      <dgm:prSet presAssocID="{250E7729-2A8F-AC48-B682-5A17760282B4}" presName="childText" presStyleLbl="bgAcc1" presStyleIdx="0" presStyleCnt="4" custScaleX="148540" custScaleY="169726" custLinFactNeighborX="-28095" custLinFactNeighborY="-2395">
        <dgm:presLayoutVars>
          <dgm:bulletEnabled val="1"/>
        </dgm:presLayoutVars>
      </dgm:prSet>
      <dgm:spPr/>
      <dgm:t>
        <a:bodyPr/>
        <a:lstStyle/>
        <a:p>
          <a:endParaRPr lang="ru-RU"/>
        </a:p>
      </dgm:t>
    </dgm:pt>
    <dgm:pt modelId="{45845015-A28B-B343-AFE9-18395F57BFB2}" type="pres">
      <dgm:prSet presAssocID="{0B6A7765-0533-3247-91CC-895039B9C1D1}" presName="Name13" presStyleLbl="parChTrans1D2" presStyleIdx="1" presStyleCnt="4"/>
      <dgm:spPr/>
      <dgm:t>
        <a:bodyPr/>
        <a:lstStyle/>
        <a:p>
          <a:endParaRPr lang="en-US"/>
        </a:p>
      </dgm:t>
    </dgm:pt>
    <dgm:pt modelId="{84A4E195-23C8-4C41-9C45-4A6D9D81FE1E}" type="pres">
      <dgm:prSet presAssocID="{81ACEA00-0742-B44D-9BE8-179C012D2A6A}" presName="childText" presStyleLbl="bgAcc1" presStyleIdx="1" presStyleCnt="4" custScaleX="147824" custScaleY="146076" custLinFactNeighborX="-24497" custLinFactNeighborY="-5479">
        <dgm:presLayoutVars>
          <dgm:bulletEnabled val="1"/>
        </dgm:presLayoutVars>
      </dgm:prSet>
      <dgm:spPr/>
      <dgm:t>
        <a:bodyPr/>
        <a:lstStyle/>
        <a:p>
          <a:endParaRPr lang="ru-RU"/>
        </a:p>
      </dgm:t>
    </dgm:pt>
    <dgm:pt modelId="{268735CA-C18F-354A-8BD9-6F427EA3F4D1}" type="pres">
      <dgm:prSet presAssocID="{665FF790-F420-5B4C-92FB-20C3AC2320B4}" presName="root" presStyleCnt="0"/>
      <dgm:spPr/>
    </dgm:pt>
    <dgm:pt modelId="{4A289980-565C-FB45-96E8-AF0002D5F734}" type="pres">
      <dgm:prSet presAssocID="{665FF790-F420-5B4C-92FB-20C3AC2320B4}" presName="rootComposite" presStyleCnt="0"/>
      <dgm:spPr/>
    </dgm:pt>
    <dgm:pt modelId="{2703CC59-F227-7E48-9843-19E49884051F}" type="pres">
      <dgm:prSet presAssocID="{665FF790-F420-5B4C-92FB-20C3AC2320B4}" presName="rootText" presStyleLbl="node1" presStyleIdx="1" presStyleCnt="2" custLinFactNeighborX="-13958" custLinFactNeighborY="-2"/>
      <dgm:spPr/>
      <dgm:t>
        <a:bodyPr/>
        <a:lstStyle/>
        <a:p>
          <a:endParaRPr lang="ru-RU"/>
        </a:p>
      </dgm:t>
    </dgm:pt>
    <dgm:pt modelId="{B2E9E8F1-4B90-264B-9F00-920C8C8205C7}" type="pres">
      <dgm:prSet presAssocID="{665FF790-F420-5B4C-92FB-20C3AC2320B4}" presName="rootConnector" presStyleLbl="node1" presStyleIdx="1" presStyleCnt="2"/>
      <dgm:spPr/>
      <dgm:t>
        <a:bodyPr/>
        <a:lstStyle/>
        <a:p>
          <a:endParaRPr lang="en-US"/>
        </a:p>
      </dgm:t>
    </dgm:pt>
    <dgm:pt modelId="{8CFE1B9A-9B43-6842-9195-2937439928F4}" type="pres">
      <dgm:prSet presAssocID="{665FF790-F420-5B4C-92FB-20C3AC2320B4}" presName="childShape" presStyleCnt="0"/>
      <dgm:spPr/>
    </dgm:pt>
    <dgm:pt modelId="{DB2A01C9-C45C-DD4D-9C72-2CC5051E430B}" type="pres">
      <dgm:prSet presAssocID="{BAA5F081-A531-664A-B843-D3D93E869379}" presName="Name13" presStyleLbl="parChTrans1D2" presStyleIdx="2" presStyleCnt="4"/>
      <dgm:spPr/>
      <dgm:t>
        <a:bodyPr/>
        <a:lstStyle/>
        <a:p>
          <a:endParaRPr lang="en-US"/>
        </a:p>
      </dgm:t>
    </dgm:pt>
    <dgm:pt modelId="{60C04A57-CF9C-CA40-AB7A-15A263F42319}" type="pres">
      <dgm:prSet presAssocID="{AB7F443F-8522-484C-8F16-ED2664C49BA3}" presName="childText" presStyleLbl="bgAcc1" presStyleIdx="2" presStyleCnt="4" custScaleX="171748" custScaleY="191596" custLinFactNeighborX="-9153" custLinFactNeighborY="-631">
        <dgm:presLayoutVars>
          <dgm:bulletEnabled val="1"/>
        </dgm:presLayoutVars>
      </dgm:prSet>
      <dgm:spPr/>
      <dgm:t>
        <a:bodyPr/>
        <a:lstStyle/>
        <a:p>
          <a:endParaRPr lang="ru-RU"/>
        </a:p>
      </dgm:t>
    </dgm:pt>
    <dgm:pt modelId="{D0C9632F-C7FE-BD40-B73D-773A2F95C068}" type="pres">
      <dgm:prSet presAssocID="{4E5D03F6-11D0-C04D-8E60-AD2696FA932E}" presName="Name13" presStyleLbl="parChTrans1D2" presStyleIdx="3" presStyleCnt="4"/>
      <dgm:spPr/>
      <dgm:t>
        <a:bodyPr/>
        <a:lstStyle/>
        <a:p>
          <a:endParaRPr lang="en-US"/>
        </a:p>
      </dgm:t>
    </dgm:pt>
    <dgm:pt modelId="{F6368C5E-1FEC-7E4A-924D-0EC6D8353923}" type="pres">
      <dgm:prSet presAssocID="{A3A7577D-3896-164F-B9C1-B0806034B5CC}" presName="childText" presStyleLbl="bgAcc1" presStyleIdx="3" presStyleCnt="4" custScaleX="147535" custScaleY="116982">
        <dgm:presLayoutVars>
          <dgm:bulletEnabled val="1"/>
        </dgm:presLayoutVars>
      </dgm:prSet>
      <dgm:spPr/>
      <dgm:t>
        <a:bodyPr/>
        <a:lstStyle/>
        <a:p>
          <a:endParaRPr lang="ru-RU"/>
        </a:p>
      </dgm:t>
    </dgm:pt>
  </dgm:ptLst>
  <dgm:cxnLst>
    <dgm:cxn modelId="{EDE205BB-DD72-6645-B380-DBB4DE9110C2}" type="presOf" srcId="{677E19DE-59AA-BD43-B75E-4DF8CC4D9C1A}" destId="{A2C6DD15-572C-E548-B828-A7BA0213041D}" srcOrd="0" destOrd="0" presId="urn:microsoft.com/office/officeart/2005/8/layout/hierarchy3"/>
    <dgm:cxn modelId="{ACAE1627-8C2C-2948-B5C5-B925F19156B4}" type="presOf" srcId="{5D5A6B1C-1C6A-6743-BE45-9EC46625431B}" destId="{C074430E-EB54-C949-9A12-DB366AC71A61}" srcOrd="1" destOrd="0" presId="urn:microsoft.com/office/officeart/2005/8/layout/hierarchy3"/>
    <dgm:cxn modelId="{F71F68D6-57A6-7546-902D-BA84E533F7F0}" srcId="{21E683C9-D201-FC48-AB65-94CD12EBDA97}" destId="{665FF790-F420-5B4C-92FB-20C3AC2320B4}" srcOrd="1" destOrd="0" parTransId="{01081730-4082-9845-AB3C-2777C128B8A9}" sibTransId="{6579FCB8-60CE-6542-990C-A68DA4592EAC}"/>
    <dgm:cxn modelId="{78706218-6B4D-7447-B32E-C188F7BDEF95}" type="presOf" srcId="{4E5D03F6-11D0-C04D-8E60-AD2696FA932E}" destId="{D0C9632F-C7FE-BD40-B73D-773A2F95C068}" srcOrd="0" destOrd="0" presId="urn:microsoft.com/office/officeart/2005/8/layout/hierarchy3"/>
    <dgm:cxn modelId="{42D352EF-8B3B-BB4A-9D34-9BC1DB2D8E38}" type="presOf" srcId="{81ACEA00-0742-B44D-9BE8-179C012D2A6A}" destId="{84A4E195-23C8-4C41-9C45-4A6D9D81FE1E}" srcOrd="0" destOrd="0" presId="urn:microsoft.com/office/officeart/2005/8/layout/hierarchy3"/>
    <dgm:cxn modelId="{CCB7E8A5-14CD-D942-9983-2A9A244606AC}" srcId="{5D5A6B1C-1C6A-6743-BE45-9EC46625431B}" destId="{250E7729-2A8F-AC48-B682-5A17760282B4}" srcOrd="0" destOrd="0" parTransId="{677E19DE-59AA-BD43-B75E-4DF8CC4D9C1A}" sibTransId="{53B65A81-D21E-3C43-97B0-61041E34C89C}"/>
    <dgm:cxn modelId="{EE2F6F09-718D-8B4D-AFED-9DDB35A21221}" type="presOf" srcId="{250E7729-2A8F-AC48-B682-5A17760282B4}" destId="{1FE3710B-B0C7-3C4B-82CE-00CE31C111B6}" srcOrd="0" destOrd="0" presId="urn:microsoft.com/office/officeart/2005/8/layout/hierarchy3"/>
    <dgm:cxn modelId="{700C37EA-47B2-BA45-9C1E-FB96288DC9A2}" type="presOf" srcId="{5D5A6B1C-1C6A-6743-BE45-9EC46625431B}" destId="{E04DD267-D4A5-D248-924A-A51294E06D5D}" srcOrd="0" destOrd="0" presId="urn:microsoft.com/office/officeart/2005/8/layout/hierarchy3"/>
    <dgm:cxn modelId="{FFF015BA-ECFE-F640-B8FF-F0D147A99D82}" type="presOf" srcId="{BAA5F081-A531-664A-B843-D3D93E869379}" destId="{DB2A01C9-C45C-DD4D-9C72-2CC5051E430B}" srcOrd="0" destOrd="0" presId="urn:microsoft.com/office/officeart/2005/8/layout/hierarchy3"/>
    <dgm:cxn modelId="{BAD73768-2AFE-304B-A3E7-DC5E665FCD84}" srcId="{21E683C9-D201-FC48-AB65-94CD12EBDA97}" destId="{5D5A6B1C-1C6A-6743-BE45-9EC46625431B}" srcOrd="0" destOrd="0" parTransId="{80DAC245-D3E5-F641-89D9-6353E731DF53}" sibTransId="{4EB3FA14-323C-EA43-A5D3-D3A915DC58D5}"/>
    <dgm:cxn modelId="{CFBECA6D-0C8E-9740-B724-5648EF73E7D0}" srcId="{665FF790-F420-5B4C-92FB-20C3AC2320B4}" destId="{AB7F443F-8522-484C-8F16-ED2664C49BA3}" srcOrd="0" destOrd="0" parTransId="{BAA5F081-A531-664A-B843-D3D93E869379}" sibTransId="{81B2B7FE-A645-8E4A-8F86-D4E8C4E90872}"/>
    <dgm:cxn modelId="{EA7853F4-E65C-3247-8894-E64694C56FF6}" type="presOf" srcId="{665FF790-F420-5B4C-92FB-20C3AC2320B4}" destId="{B2E9E8F1-4B90-264B-9F00-920C8C8205C7}" srcOrd="1" destOrd="0" presId="urn:microsoft.com/office/officeart/2005/8/layout/hierarchy3"/>
    <dgm:cxn modelId="{76C17425-93FD-CA43-B02F-627787FCDB5D}" srcId="{665FF790-F420-5B4C-92FB-20C3AC2320B4}" destId="{A3A7577D-3896-164F-B9C1-B0806034B5CC}" srcOrd="1" destOrd="0" parTransId="{4E5D03F6-11D0-C04D-8E60-AD2696FA932E}" sibTransId="{0FCCE6AE-4662-D047-B0E2-2EB84200032E}"/>
    <dgm:cxn modelId="{FEEE946F-FF11-2849-B10E-1422AD7235C0}" type="presOf" srcId="{0B6A7765-0533-3247-91CC-895039B9C1D1}" destId="{45845015-A28B-B343-AFE9-18395F57BFB2}" srcOrd="0" destOrd="0" presId="urn:microsoft.com/office/officeart/2005/8/layout/hierarchy3"/>
    <dgm:cxn modelId="{42B0BE10-A652-C840-B1B7-7C1CEE42A17B}" type="presOf" srcId="{665FF790-F420-5B4C-92FB-20C3AC2320B4}" destId="{2703CC59-F227-7E48-9843-19E49884051F}" srcOrd="0" destOrd="0" presId="urn:microsoft.com/office/officeart/2005/8/layout/hierarchy3"/>
    <dgm:cxn modelId="{599A8530-8A2F-A84B-8137-D186DBB36DA3}" srcId="{5D5A6B1C-1C6A-6743-BE45-9EC46625431B}" destId="{81ACEA00-0742-B44D-9BE8-179C012D2A6A}" srcOrd="1" destOrd="0" parTransId="{0B6A7765-0533-3247-91CC-895039B9C1D1}" sibTransId="{7F963A65-7D3C-CA48-A441-D95EEDDF695A}"/>
    <dgm:cxn modelId="{A8B271CA-84B6-F94C-AB69-FBE3C7FFC6ED}" type="presOf" srcId="{A3A7577D-3896-164F-B9C1-B0806034B5CC}" destId="{F6368C5E-1FEC-7E4A-924D-0EC6D8353923}" srcOrd="0" destOrd="0" presId="urn:microsoft.com/office/officeart/2005/8/layout/hierarchy3"/>
    <dgm:cxn modelId="{3E3F32CE-E8BA-D541-B6DE-CC7275AC99C6}" type="presOf" srcId="{AB7F443F-8522-484C-8F16-ED2664C49BA3}" destId="{60C04A57-CF9C-CA40-AB7A-15A263F42319}" srcOrd="0" destOrd="0" presId="urn:microsoft.com/office/officeart/2005/8/layout/hierarchy3"/>
    <dgm:cxn modelId="{2A94B161-4854-D843-AF55-545E4381D035}" type="presOf" srcId="{21E683C9-D201-FC48-AB65-94CD12EBDA97}" destId="{93D539AD-EBD8-AD49-A49A-6E28DCBFD9C2}" srcOrd="0" destOrd="0" presId="urn:microsoft.com/office/officeart/2005/8/layout/hierarchy3"/>
    <dgm:cxn modelId="{2BF8D36F-3CA5-5442-892D-74A261F1BB19}" type="presParOf" srcId="{93D539AD-EBD8-AD49-A49A-6E28DCBFD9C2}" destId="{7F40AEA6-32F7-0A49-A0B1-64E2B339CCD2}" srcOrd="0" destOrd="0" presId="urn:microsoft.com/office/officeart/2005/8/layout/hierarchy3"/>
    <dgm:cxn modelId="{DCB67CB6-0F67-BF45-84A8-561D14DC6E78}" type="presParOf" srcId="{7F40AEA6-32F7-0A49-A0B1-64E2B339CCD2}" destId="{8D51A6B7-E22E-8F4F-92A4-9506A6376CCA}" srcOrd="0" destOrd="0" presId="urn:microsoft.com/office/officeart/2005/8/layout/hierarchy3"/>
    <dgm:cxn modelId="{3D26DD44-9751-0641-8367-EF2BE425021E}" type="presParOf" srcId="{8D51A6B7-E22E-8F4F-92A4-9506A6376CCA}" destId="{E04DD267-D4A5-D248-924A-A51294E06D5D}" srcOrd="0" destOrd="0" presId="urn:microsoft.com/office/officeart/2005/8/layout/hierarchy3"/>
    <dgm:cxn modelId="{D20CEC55-4E99-AA45-81B9-ED8FD421064F}" type="presParOf" srcId="{8D51A6B7-E22E-8F4F-92A4-9506A6376CCA}" destId="{C074430E-EB54-C949-9A12-DB366AC71A61}" srcOrd="1" destOrd="0" presId="urn:microsoft.com/office/officeart/2005/8/layout/hierarchy3"/>
    <dgm:cxn modelId="{ADEDC049-0A97-0243-8054-AE52A8B4AE55}" type="presParOf" srcId="{7F40AEA6-32F7-0A49-A0B1-64E2B339CCD2}" destId="{3F4C80B1-758C-2946-94DC-D39E95B1821B}" srcOrd="1" destOrd="0" presId="urn:microsoft.com/office/officeart/2005/8/layout/hierarchy3"/>
    <dgm:cxn modelId="{27651066-CCBB-7940-92DB-BA4573A0DFEC}" type="presParOf" srcId="{3F4C80B1-758C-2946-94DC-D39E95B1821B}" destId="{A2C6DD15-572C-E548-B828-A7BA0213041D}" srcOrd="0" destOrd="0" presId="urn:microsoft.com/office/officeart/2005/8/layout/hierarchy3"/>
    <dgm:cxn modelId="{B8DD9B8F-B2DC-3446-A6C2-076BBF2868AF}" type="presParOf" srcId="{3F4C80B1-758C-2946-94DC-D39E95B1821B}" destId="{1FE3710B-B0C7-3C4B-82CE-00CE31C111B6}" srcOrd="1" destOrd="0" presId="urn:microsoft.com/office/officeart/2005/8/layout/hierarchy3"/>
    <dgm:cxn modelId="{8CF047A1-1B12-8143-9303-12AB78ED9B9C}" type="presParOf" srcId="{3F4C80B1-758C-2946-94DC-D39E95B1821B}" destId="{45845015-A28B-B343-AFE9-18395F57BFB2}" srcOrd="2" destOrd="0" presId="urn:microsoft.com/office/officeart/2005/8/layout/hierarchy3"/>
    <dgm:cxn modelId="{54208A9F-A091-A042-8A90-AA0044E63108}" type="presParOf" srcId="{3F4C80B1-758C-2946-94DC-D39E95B1821B}" destId="{84A4E195-23C8-4C41-9C45-4A6D9D81FE1E}" srcOrd="3" destOrd="0" presId="urn:microsoft.com/office/officeart/2005/8/layout/hierarchy3"/>
    <dgm:cxn modelId="{65AA9F15-23E1-4841-9502-58E8769856A8}" type="presParOf" srcId="{93D539AD-EBD8-AD49-A49A-6E28DCBFD9C2}" destId="{268735CA-C18F-354A-8BD9-6F427EA3F4D1}" srcOrd="1" destOrd="0" presId="urn:microsoft.com/office/officeart/2005/8/layout/hierarchy3"/>
    <dgm:cxn modelId="{8333296F-B2C8-A34D-B025-5AF5E11FDA46}" type="presParOf" srcId="{268735CA-C18F-354A-8BD9-6F427EA3F4D1}" destId="{4A289980-565C-FB45-96E8-AF0002D5F734}" srcOrd="0" destOrd="0" presId="urn:microsoft.com/office/officeart/2005/8/layout/hierarchy3"/>
    <dgm:cxn modelId="{629E34EC-9E2A-1448-9F51-033E8F65A260}" type="presParOf" srcId="{4A289980-565C-FB45-96E8-AF0002D5F734}" destId="{2703CC59-F227-7E48-9843-19E49884051F}" srcOrd="0" destOrd="0" presId="urn:microsoft.com/office/officeart/2005/8/layout/hierarchy3"/>
    <dgm:cxn modelId="{E832064E-609F-004E-AA67-EBE41A48A285}" type="presParOf" srcId="{4A289980-565C-FB45-96E8-AF0002D5F734}" destId="{B2E9E8F1-4B90-264B-9F00-920C8C8205C7}" srcOrd="1" destOrd="0" presId="urn:microsoft.com/office/officeart/2005/8/layout/hierarchy3"/>
    <dgm:cxn modelId="{0E727551-4E49-144B-B100-B0A138638C80}" type="presParOf" srcId="{268735CA-C18F-354A-8BD9-6F427EA3F4D1}" destId="{8CFE1B9A-9B43-6842-9195-2937439928F4}" srcOrd="1" destOrd="0" presId="urn:microsoft.com/office/officeart/2005/8/layout/hierarchy3"/>
    <dgm:cxn modelId="{9811ADB3-FC28-4E42-B3ED-F9C8B8037ABB}" type="presParOf" srcId="{8CFE1B9A-9B43-6842-9195-2937439928F4}" destId="{DB2A01C9-C45C-DD4D-9C72-2CC5051E430B}" srcOrd="0" destOrd="0" presId="urn:microsoft.com/office/officeart/2005/8/layout/hierarchy3"/>
    <dgm:cxn modelId="{B9C7F927-F7D1-C848-8ED7-A82BFE7F8082}" type="presParOf" srcId="{8CFE1B9A-9B43-6842-9195-2937439928F4}" destId="{60C04A57-CF9C-CA40-AB7A-15A263F42319}" srcOrd="1" destOrd="0" presId="urn:microsoft.com/office/officeart/2005/8/layout/hierarchy3"/>
    <dgm:cxn modelId="{312455E8-14A5-FE46-92D3-E6D972E75A61}" type="presParOf" srcId="{8CFE1B9A-9B43-6842-9195-2937439928F4}" destId="{D0C9632F-C7FE-BD40-B73D-773A2F95C068}" srcOrd="2" destOrd="0" presId="urn:microsoft.com/office/officeart/2005/8/layout/hierarchy3"/>
    <dgm:cxn modelId="{23768CBC-8F09-B944-A5EB-2D433E1CBFD9}" type="presParOf" srcId="{8CFE1B9A-9B43-6842-9195-2937439928F4}" destId="{F6368C5E-1FEC-7E4A-924D-0EC6D8353923}"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DD267-D4A5-D248-924A-A51294E06D5D}">
      <dsp:nvSpPr>
        <dsp:cNvPr id="0" name=""/>
        <dsp:cNvSpPr/>
      </dsp:nvSpPr>
      <dsp:spPr>
        <a:xfrm>
          <a:off x="227440" y="0"/>
          <a:ext cx="2210589" cy="110529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u-RU" sz="1800" kern="1200" dirty="0" smtClean="0"/>
            <a:t>Обязательство предоставления режима наибольшего благоприятствования</a:t>
          </a:r>
          <a:endParaRPr lang="ru-RU" sz="1800" kern="1200" dirty="0"/>
        </a:p>
      </dsp:txBody>
      <dsp:txXfrm>
        <a:off x="259813" y="32373"/>
        <a:ext cx="2145843" cy="1040548"/>
      </dsp:txXfrm>
    </dsp:sp>
    <dsp:sp modelId="{A2C6DD15-572C-E548-B828-A7BA0213041D}">
      <dsp:nvSpPr>
        <dsp:cNvPr id="0" name=""/>
        <dsp:cNvSpPr/>
      </dsp:nvSpPr>
      <dsp:spPr>
        <a:xfrm>
          <a:off x="448499" y="1105294"/>
          <a:ext cx="343746" cy="1188123"/>
        </a:xfrm>
        <a:custGeom>
          <a:avLst/>
          <a:gdLst/>
          <a:ahLst/>
          <a:cxnLst/>
          <a:rect l="0" t="0" r="0" b="0"/>
          <a:pathLst>
            <a:path>
              <a:moveTo>
                <a:pt x="0" y="0"/>
              </a:moveTo>
              <a:lnTo>
                <a:pt x="0" y="1188123"/>
              </a:lnTo>
              <a:lnTo>
                <a:pt x="343746" y="118812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FE3710B-B0C7-3C4B-82CE-00CE31C111B6}">
      <dsp:nvSpPr>
        <dsp:cNvPr id="0" name=""/>
        <dsp:cNvSpPr/>
      </dsp:nvSpPr>
      <dsp:spPr>
        <a:xfrm>
          <a:off x="792246" y="1355432"/>
          <a:ext cx="2626887" cy="187597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ru-RU" sz="1600" kern="1200" dirty="0" smtClean="0"/>
            <a:t>Обязательство члена ВТО, предоставляющего определенный благоприятствующий режим какому-либо государству, предоставлять не менее благоприятный режим всем членам ВТО;</a:t>
          </a:r>
          <a:endParaRPr lang="ru-RU" sz="1600" kern="1200" dirty="0"/>
        </a:p>
      </dsp:txBody>
      <dsp:txXfrm>
        <a:off x="847191" y="1410377"/>
        <a:ext cx="2516997" cy="1766082"/>
      </dsp:txXfrm>
    </dsp:sp>
    <dsp:sp modelId="{45845015-A28B-B343-AFE9-18395F57BFB2}">
      <dsp:nvSpPr>
        <dsp:cNvPr id="0" name=""/>
        <dsp:cNvSpPr/>
      </dsp:nvSpPr>
      <dsp:spPr>
        <a:xfrm>
          <a:off x="448499" y="1105294"/>
          <a:ext cx="407376" cy="3175631"/>
        </a:xfrm>
        <a:custGeom>
          <a:avLst/>
          <a:gdLst/>
          <a:ahLst/>
          <a:cxnLst/>
          <a:rect l="0" t="0" r="0" b="0"/>
          <a:pathLst>
            <a:path>
              <a:moveTo>
                <a:pt x="0" y="0"/>
              </a:moveTo>
              <a:lnTo>
                <a:pt x="0" y="3175631"/>
              </a:lnTo>
              <a:lnTo>
                <a:pt x="407376" y="317563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4A4E195-23C8-4C41-9C45-4A6D9D81FE1E}">
      <dsp:nvSpPr>
        <dsp:cNvPr id="0" name=""/>
        <dsp:cNvSpPr/>
      </dsp:nvSpPr>
      <dsp:spPr>
        <a:xfrm>
          <a:off x="855875" y="3473641"/>
          <a:ext cx="2614225" cy="16145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ru-RU" sz="1600" kern="1200" dirty="0" smtClean="0"/>
            <a:t>Член ВТО не может дискриминировать одного из своих торговых партнеров, предоставляя другому более благоприятные условия торговли.</a:t>
          </a:r>
          <a:endParaRPr lang="ru-RU" sz="1600" kern="1200" dirty="0"/>
        </a:p>
      </dsp:txBody>
      <dsp:txXfrm>
        <a:off x="903164" y="3520930"/>
        <a:ext cx="2519647" cy="1519992"/>
      </dsp:txXfrm>
    </dsp:sp>
    <dsp:sp modelId="{2703CC59-F227-7E48-9843-19E49884051F}">
      <dsp:nvSpPr>
        <dsp:cNvPr id="0" name=""/>
        <dsp:cNvSpPr/>
      </dsp:nvSpPr>
      <dsp:spPr>
        <a:xfrm>
          <a:off x="3717961" y="263"/>
          <a:ext cx="2210589" cy="110529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u-RU" sz="1800" kern="1200" dirty="0" smtClean="0"/>
            <a:t>Обязательство предоставления национального режима</a:t>
          </a:r>
          <a:endParaRPr lang="ru-RU" sz="1800" kern="1200" dirty="0"/>
        </a:p>
      </dsp:txBody>
      <dsp:txXfrm>
        <a:off x="3750334" y="32636"/>
        <a:ext cx="2145843" cy="1040548"/>
      </dsp:txXfrm>
    </dsp:sp>
    <dsp:sp modelId="{DB2A01C9-C45C-DD4D-9C72-2CC5051E430B}">
      <dsp:nvSpPr>
        <dsp:cNvPr id="0" name=""/>
        <dsp:cNvSpPr/>
      </dsp:nvSpPr>
      <dsp:spPr>
        <a:xfrm>
          <a:off x="3939020" y="1105558"/>
          <a:ext cx="367744" cy="1328221"/>
        </a:xfrm>
        <a:custGeom>
          <a:avLst/>
          <a:gdLst/>
          <a:ahLst/>
          <a:cxnLst/>
          <a:rect l="0" t="0" r="0" b="0"/>
          <a:pathLst>
            <a:path>
              <a:moveTo>
                <a:pt x="0" y="0"/>
              </a:moveTo>
              <a:lnTo>
                <a:pt x="0" y="1328221"/>
              </a:lnTo>
              <a:lnTo>
                <a:pt x="367744" y="132822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0C04A57-CF9C-CA40-AB7A-15A263F42319}">
      <dsp:nvSpPr>
        <dsp:cNvPr id="0" name=""/>
        <dsp:cNvSpPr/>
      </dsp:nvSpPr>
      <dsp:spPr>
        <a:xfrm>
          <a:off x="4306764" y="1374929"/>
          <a:ext cx="3037314" cy="21177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ru-RU" sz="1600" kern="1200" dirty="0" smtClean="0"/>
            <a:t>Обязательство члена ВТО предоставлять иностранным товарам, услугам и поставщикам услуг режим не менее благоприятный, чем тот, который данный член ВТО предоставляет аналогичным отечественным товарам, услугам и поставщикам услуг;</a:t>
          </a:r>
          <a:endParaRPr lang="ru-RU" sz="1600" kern="1200" dirty="0"/>
        </a:p>
      </dsp:txBody>
      <dsp:txXfrm>
        <a:off x="4368789" y="1436954"/>
        <a:ext cx="2913264" cy="1993650"/>
      </dsp:txXfrm>
    </dsp:sp>
    <dsp:sp modelId="{D0C9632F-C7FE-BD40-B73D-773A2F95C068}">
      <dsp:nvSpPr>
        <dsp:cNvPr id="0" name=""/>
        <dsp:cNvSpPr/>
      </dsp:nvSpPr>
      <dsp:spPr>
        <a:xfrm>
          <a:off x="3939020" y="1105558"/>
          <a:ext cx="529612" cy="3316867"/>
        </a:xfrm>
        <a:custGeom>
          <a:avLst/>
          <a:gdLst/>
          <a:ahLst/>
          <a:cxnLst/>
          <a:rect l="0" t="0" r="0" b="0"/>
          <a:pathLst>
            <a:path>
              <a:moveTo>
                <a:pt x="0" y="0"/>
              </a:moveTo>
              <a:lnTo>
                <a:pt x="0" y="3316867"/>
              </a:lnTo>
              <a:lnTo>
                <a:pt x="529612" y="331686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6368C5E-1FEC-7E4A-924D-0EC6D8353923}">
      <dsp:nvSpPr>
        <dsp:cNvPr id="0" name=""/>
        <dsp:cNvSpPr/>
      </dsp:nvSpPr>
      <dsp:spPr>
        <a:xfrm>
          <a:off x="4468633" y="3775928"/>
          <a:ext cx="2609114" cy="129299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l" defTabSz="711200">
            <a:lnSpc>
              <a:spcPct val="90000"/>
            </a:lnSpc>
            <a:spcBef>
              <a:spcPct val="0"/>
            </a:spcBef>
            <a:spcAft>
              <a:spcPct val="35000"/>
            </a:spcAft>
          </a:pPr>
          <a:r>
            <a:rPr lang="ru-RU" sz="1600" kern="1200" dirty="0" smtClean="0"/>
            <a:t>Национальный режим касается всех аспектов торговли товарами, однако имеет ограниченное применение к торговле услугами</a:t>
          </a:r>
          <a:endParaRPr lang="ru-RU" sz="1600" kern="1200" dirty="0"/>
        </a:p>
      </dsp:txBody>
      <dsp:txXfrm>
        <a:off x="4506504" y="3813799"/>
        <a:ext cx="2533372" cy="12172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6E20F51-030E-4637-9977-FB9B66A17853}" type="datetimeFigureOut">
              <a:rPr lang="en-US" smtClean="0"/>
              <a:t>3/1/2021</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E61C08E-999F-4AFB-A989-6B5E7EB02C24}" type="slidenum">
              <a:rPr lang="en-US" smtClean="0"/>
              <a:t>‹#›</a:t>
            </a:fld>
            <a:endParaRPr lang="en-US"/>
          </a:p>
        </p:txBody>
      </p:sp>
    </p:spTree>
    <p:extLst>
      <p:ext uri="{BB962C8B-B14F-4D97-AF65-F5344CB8AC3E}">
        <p14:creationId xmlns:p14="http://schemas.microsoft.com/office/powerpoint/2010/main" val="4229290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ACDF8CE-585B-4F5E-BA43-BDA558E10867}" type="datetimeFigureOut">
              <a:rPr lang="en-US" smtClean="0"/>
              <a:t>3/1/2021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70926A2-9DF2-4C64-81FD-73D33487CC20}" type="slidenum">
              <a:rPr lang="en-US" smtClean="0"/>
              <a:t>‹#›</a:t>
            </a:fld>
            <a:endParaRPr lang="en-US"/>
          </a:p>
        </p:txBody>
      </p:sp>
    </p:spTree>
    <p:extLst>
      <p:ext uri="{BB962C8B-B14F-4D97-AF65-F5344CB8AC3E}">
        <p14:creationId xmlns:p14="http://schemas.microsoft.com/office/powerpoint/2010/main" val="555698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0926A2-9DF2-4C64-81FD-73D33487CC20}" type="slidenum">
              <a:rPr lang="en-US" smtClean="0"/>
              <a:t>1</a:t>
            </a:fld>
            <a:endParaRPr lang="en-US"/>
          </a:p>
        </p:txBody>
      </p:sp>
    </p:spTree>
    <p:extLst>
      <p:ext uri="{BB962C8B-B14F-4D97-AF65-F5344CB8AC3E}">
        <p14:creationId xmlns:p14="http://schemas.microsoft.com/office/powerpoint/2010/main" val="3264167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22250" y="0"/>
            <a:ext cx="8696325" cy="1120775"/>
          </a:xfrm>
        </p:spPr>
        <p:txBody>
          <a:bodyPr lIns="0" rIns="0" anchor="b"/>
          <a:lstStyle>
            <a:lvl1pPr>
              <a:lnSpc>
                <a:spcPct val="89000"/>
              </a:lnSpc>
              <a:defRPr sz="6000" b="0"/>
            </a:lvl1pPr>
          </a:lstStyle>
          <a:p>
            <a:pPr lvl="0"/>
            <a:r>
              <a:rPr lang="en-US" noProof="0" dirty="0" smtClean="0"/>
              <a:t>Click to edit Master title style</a:t>
            </a:r>
          </a:p>
        </p:txBody>
      </p:sp>
      <p:sp>
        <p:nvSpPr>
          <p:cNvPr id="6147" name="Rectangle 3"/>
          <p:cNvSpPr>
            <a:spLocks noGrp="1" noChangeArrowheads="1"/>
          </p:cNvSpPr>
          <p:nvPr>
            <p:ph type="subTitle" idx="1"/>
          </p:nvPr>
        </p:nvSpPr>
        <p:spPr>
          <a:xfrm>
            <a:off x="230188" y="957263"/>
            <a:ext cx="8667750" cy="5316537"/>
          </a:xfrm>
        </p:spPr>
        <p:txBody>
          <a:bodyPr/>
          <a:lstStyle>
            <a:lvl1pPr marL="0" indent="0">
              <a:lnSpc>
                <a:spcPct val="87000"/>
              </a:lnSpc>
              <a:buFontTx/>
              <a:buNone/>
              <a:defRPr sz="5000"/>
            </a:lvl1pPr>
          </a:lstStyle>
          <a:p>
            <a:pPr lvl="0"/>
            <a:r>
              <a:rPr lang="en-US" noProof="0" dirty="0" smtClean="0"/>
              <a:t>Click to edit Master subtitle style</a:t>
            </a:r>
          </a:p>
        </p:txBody>
      </p:sp>
      <p:pic>
        <p:nvPicPr>
          <p:cNvPr id="6148" name="Picture 4" descr="KS_TitleLogo300_pri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0188" y="6453007"/>
            <a:ext cx="2469604" cy="1843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216334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1000" y="0"/>
            <a:ext cx="2166938" cy="6273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7013" y="0"/>
            <a:ext cx="6351587" cy="6273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142598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7013" y="270793"/>
            <a:ext cx="8666162" cy="1069975"/>
          </a:xfrm>
        </p:spPr>
        <p:txBody>
          <a:bodyPr/>
          <a:lstStyle>
            <a:lvl1pPr algn="ctr">
              <a:defRPr sz="3200" b="0" baseline="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95536" y="1340768"/>
            <a:ext cx="8280920" cy="4933032"/>
          </a:xfrm>
        </p:spPr>
        <p:txBody>
          <a:bodyPr/>
          <a:lstStyle>
            <a:lvl1pPr marL="290513" indent="-290513">
              <a:lnSpc>
                <a:spcPct val="100000"/>
              </a:lnSpc>
              <a:defRPr sz="1500" baseline="0">
                <a:latin typeface="Calibri" pitchFamily="34" charset="0"/>
              </a:defRPr>
            </a:lvl1pPr>
            <a:lvl2pPr marL="747713" indent="-519113">
              <a:lnSpc>
                <a:spcPct val="100000"/>
              </a:lnSpc>
              <a:defRPr baseline="0">
                <a:latin typeface="Calibri" pitchFamily="34" charset="0"/>
              </a:defRPr>
            </a:lvl2pPr>
            <a:lvl3pPr marL="1149350" indent="-520700">
              <a:lnSpc>
                <a:spcPct val="100000"/>
              </a:lnSpc>
              <a:defRPr baseline="0">
                <a:latin typeface="Calibri" pitchFamily="34" charset="0"/>
              </a:defRPr>
            </a:lvl3pPr>
            <a:lvl4pPr>
              <a:lnSpc>
                <a:spcPct val="100000"/>
              </a:lnSpc>
              <a:defRPr baseline="0">
                <a:latin typeface="Calibri" pitchFamily="34" charset="0"/>
              </a:defRPr>
            </a:lvl4pPr>
            <a:lvl5pPr>
              <a:lnSpc>
                <a:spcPct val="100000"/>
              </a:lnSpc>
              <a:defRPr baseline="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906785E3-84EE-4EB7-80F5-7D7C537A6051}" type="slidenum">
              <a:rPr lang="ru-RU" smtClean="0"/>
              <a:t>‹#›</a:t>
            </a:fld>
            <a:endParaRPr lang="ru-RU" dirty="0"/>
          </a:p>
        </p:txBody>
      </p:sp>
    </p:spTree>
    <p:extLst>
      <p:ext uri="{BB962C8B-B14F-4D97-AF65-F5344CB8AC3E}">
        <p14:creationId xmlns:p14="http://schemas.microsoft.com/office/powerpoint/2010/main" val="41225277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ru-RU"/>
          </a:p>
        </p:txBody>
      </p:sp>
      <p:sp>
        <p:nvSpPr>
          <p:cNvPr id="5" name="Slide Number Placeholder 4"/>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25742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995363"/>
            <a:ext cx="4256088" cy="5278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0263" y="995363"/>
            <a:ext cx="4257675" cy="5278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ru-RU"/>
          </a:p>
        </p:txBody>
      </p:sp>
      <p:sp>
        <p:nvSpPr>
          <p:cNvPr id="6" name="Slide Number Placeholder 5"/>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279652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ru-RU"/>
          </a:p>
        </p:txBody>
      </p:sp>
      <p:sp>
        <p:nvSpPr>
          <p:cNvPr id="8" name="Slide Number Placeholder 7"/>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161941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ru-RU"/>
          </a:p>
        </p:txBody>
      </p:sp>
      <p:sp>
        <p:nvSpPr>
          <p:cNvPr id="4" name="Slide Number Placeholder 3"/>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3617826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ru-RU"/>
          </a:p>
        </p:txBody>
      </p:sp>
      <p:sp>
        <p:nvSpPr>
          <p:cNvPr id="3" name="Slide Number Placeholder 2"/>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571494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ru-RU"/>
          </a:p>
        </p:txBody>
      </p:sp>
      <p:sp>
        <p:nvSpPr>
          <p:cNvPr id="6" name="Slide Number Placeholder 5"/>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3955317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ru-RU"/>
          </a:p>
        </p:txBody>
      </p:sp>
      <p:sp>
        <p:nvSpPr>
          <p:cNvPr id="6" name="Slide Number Placeholder 5"/>
          <p:cNvSpPr>
            <a:spLocks noGrp="1"/>
          </p:cNvSpPr>
          <p:nvPr>
            <p:ph type="sldNum" sz="quarter" idx="11"/>
          </p:nvPr>
        </p:nvSpPr>
        <p:spPr/>
        <p:txBody>
          <a:bodyPr/>
          <a:lstStyle>
            <a:lvl1pPr>
              <a:defRPr/>
            </a:lvl1pPr>
          </a:lstStyle>
          <a:p>
            <a:fld id="{ECE7DDB7-825D-46DD-BC93-9805469576CC}" type="slidenum">
              <a:rPr lang="ru-RU" smtClean="0"/>
              <a:pPr/>
              <a:t>‹#›</a:t>
            </a:fld>
            <a:endParaRPr lang="ru-RU"/>
          </a:p>
        </p:txBody>
      </p:sp>
    </p:spTree>
    <p:extLst>
      <p:ext uri="{BB962C8B-B14F-4D97-AF65-F5344CB8AC3E}">
        <p14:creationId xmlns:p14="http://schemas.microsoft.com/office/powerpoint/2010/main" val="4205904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bwMode="auto">
          <a:xfrm>
            <a:off x="231775" y="995363"/>
            <a:ext cx="8666163" cy="527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US" dirty="0" smtClean="0"/>
              <a:t>First level, 32 </a:t>
            </a:r>
            <a:r>
              <a:rPr lang="en-US" dirty="0" err="1" smtClean="0"/>
              <a:t>pt</a:t>
            </a:r>
            <a:endParaRPr lang="en-US" dirty="0" smtClean="0"/>
          </a:p>
          <a:p>
            <a:pPr lvl="1"/>
            <a:r>
              <a:rPr lang="en-US" dirty="0" smtClean="0"/>
              <a:t>Second level, 32 </a:t>
            </a:r>
            <a:r>
              <a:rPr lang="en-US" dirty="0" err="1" smtClean="0"/>
              <a:t>pt</a:t>
            </a:r>
            <a:endParaRPr lang="en-US" dirty="0" smtClean="0"/>
          </a:p>
          <a:p>
            <a:pPr lvl="2"/>
            <a:r>
              <a:rPr lang="en-US" dirty="0" smtClean="0"/>
              <a:t>Third level, 28 </a:t>
            </a:r>
            <a:r>
              <a:rPr lang="en-US" dirty="0" err="1" smtClean="0"/>
              <a:t>pt</a:t>
            </a:r>
            <a:endParaRPr lang="en-US" dirty="0" smtClean="0"/>
          </a:p>
          <a:p>
            <a:pPr lvl="3"/>
            <a:r>
              <a:rPr lang="en-US" dirty="0" smtClean="0"/>
              <a:t>Fourth level, 24 </a:t>
            </a:r>
            <a:r>
              <a:rPr lang="en-US" dirty="0" err="1" smtClean="0"/>
              <a:t>pt</a:t>
            </a:r>
            <a:endParaRPr lang="en-US" dirty="0" smtClean="0"/>
          </a:p>
          <a:p>
            <a:pPr lvl="4"/>
            <a:r>
              <a:rPr lang="en-US" dirty="0" smtClean="0"/>
              <a:t>Fifth level, 20 </a:t>
            </a:r>
            <a:r>
              <a:rPr lang="en-US" dirty="0" err="1" smtClean="0"/>
              <a:t>pt</a:t>
            </a:r>
            <a:endParaRPr lang="en-US" dirty="0" smtClean="0"/>
          </a:p>
        </p:txBody>
      </p:sp>
      <p:sp>
        <p:nvSpPr>
          <p:cNvPr id="5124" name="Rectangle 4"/>
          <p:cNvSpPr>
            <a:spLocks noGrp="1" noChangeArrowheads="1"/>
          </p:cNvSpPr>
          <p:nvPr>
            <p:ph type="ftr" sz="quarter" idx="3"/>
          </p:nvPr>
        </p:nvSpPr>
        <p:spPr bwMode="auto">
          <a:xfrm>
            <a:off x="6037263" y="6451600"/>
            <a:ext cx="20161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100"/>
            </a:lvl1pPr>
          </a:lstStyle>
          <a:p>
            <a:endParaRPr lang="ru-RU"/>
          </a:p>
        </p:txBody>
      </p:sp>
      <p:sp>
        <p:nvSpPr>
          <p:cNvPr id="5125" name="Rectangle 5"/>
          <p:cNvSpPr>
            <a:spLocks noGrp="1" noChangeArrowheads="1"/>
          </p:cNvSpPr>
          <p:nvPr>
            <p:ph type="sldNum" sz="quarter" idx="4"/>
          </p:nvPr>
        </p:nvSpPr>
        <p:spPr bwMode="auto">
          <a:xfrm>
            <a:off x="8212138" y="6451600"/>
            <a:ext cx="7969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100"/>
            </a:lvl1pPr>
          </a:lstStyle>
          <a:p>
            <a:fld id="{ECE7DDB7-825D-46DD-BC93-9805469576CC}" type="slidenum">
              <a:rPr lang="ru-RU" smtClean="0"/>
              <a:pPr/>
              <a:t>‹#›</a:t>
            </a:fld>
            <a:endParaRPr lang="ru-RU"/>
          </a:p>
        </p:txBody>
      </p:sp>
      <p:pic>
        <p:nvPicPr>
          <p:cNvPr id="5126" name="Picture 6" descr="KS_logo3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2250" y="6477000"/>
            <a:ext cx="1993900" cy="161925"/>
          </a:xfrm>
          <a:prstGeom prst="rect">
            <a:avLst/>
          </a:prstGeom>
          <a:noFill/>
          <a:extLst>
            <a:ext uri="{909E8E84-426E-40DD-AFC4-6F175D3DCCD1}">
              <a14:hiddenFill xmlns:a14="http://schemas.microsoft.com/office/drawing/2010/main">
                <a:solidFill>
                  <a:srgbClr val="FFFFFF"/>
                </a:solidFill>
              </a14:hiddenFill>
            </a:ext>
          </a:extLst>
        </p:spPr>
      </p:pic>
      <p:sp>
        <p:nvSpPr>
          <p:cNvPr id="5127" name="Line 7"/>
          <p:cNvSpPr>
            <a:spLocks noChangeShapeType="1"/>
          </p:cNvSpPr>
          <p:nvPr/>
        </p:nvSpPr>
        <p:spPr bwMode="auto">
          <a:xfrm>
            <a:off x="228600" y="6394450"/>
            <a:ext cx="868997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 name="Rectangle 8"/>
          <p:cNvSpPr>
            <a:spLocks noGrp="1" noChangeArrowheads="1"/>
          </p:cNvSpPr>
          <p:nvPr>
            <p:ph type="title"/>
          </p:nvPr>
        </p:nvSpPr>
        <p:spPr bwMode="auto">
          <a:xfrm>
            <a:off x="227013" y="0"/>
            <a:ext cx="8666162"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Title, 36 pt, bold, color</a:t>
            </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fontAlgn="base" hangingPunct="1">
        <a:lnSpc>
          <a:spcPct val="88000"/>
        </a:lnSpc>
        <a:spcBef>
          <a:spcPct val="0"/>
        </a:spcBef>
        <a:spcAft>
          <a:spcPct val="0"/>
        </a:spcAft>
        <a:defRPr sz="3600" b="1">
          <a:solidFill>
            <a:schemeClr val="tx2"/>
          </a:solidFill>
          <a:latin typeface="+mj-lt"/>
          <a:ea typeface="+mj-ea"/>
          <a:cs typeface="+mj-cs"/>
        </a:defRPr>
      </a:lvl1pPr>
      <a:lvl2pPr algn="l" rtl="0" eaLnBrk="1" fontAlgn="base" hangingPunct="1">
        <a:lnSpc>
          <a:spcPct val="88000"/>
        </a:lnSpc>
        <a:spcBef>
          <a:spcPct val="0"/>
        </a:spcBef>
        <a:spcAft>
          <a:spcPct val="0"/>
        </a:spcAft>
        <a:defRPr sz="3600" b="1">
          <a:solidFill>
            <a:schemeClr val="tx2"/>
          </a:solidFill>
          <a:latin typeface="Times New Roman" pitchFamily="18" charset="0"/>
        </a:defRPr>
      </a:lvl2pPr>
      <a:lvl3pPr algn="l" rtl="0" eaLnBrk="1" fontAlgn="base" hangingPunct="1">
        <a:lnSpc>
          <a:spcPct val="88000"/>
        </a:lnSpc>
        <a:spcBef>
          <a:spcPct val="0"/>
        </a:spcBef>
        <a:spcAft>
          <a:spcPct val="0"/>
        </a:spcAft>
        <a:defRPr sz="3600" b="1">
          <a:solidFill>
            <a:schemeClr val="tx2"/>
          </a:solidFill>
          <a:latin typeface="Times New Roman" pitchFamily="18" charset="0"/>
        </a:defRPr>
      </a:lvl3pPr>
      <a:lvl4pPr algn="l" rtl="0" eaLnBrk="1" fontAlgn="base" hangingPunct="1">
        <a:lnSpc>
          <a:spcPct val="88000"/>
        </a:lnSpc>
        <a:spcBef>
          <a:spcPct val="0"/>
        </a:spcBef>
        <a:spcAft>
          <a:spcPct val="0"/>
        </a:spcAft>
        <a:defRPr sz="3600" b="1">
          <a:solidFill>
            <a:schemeClr val="tx2"/>
          </a:solidFill>
          <a:latin typeface="Times New Roman" pitchFamily="18" charset="0"/>
        </a:defRPr>
      </a:lvl4pPr>
      <a:lvl5pPr algn="l" rtl="0" eaLnBrk="1" fontAlgn="base" hangingPunct="1">
        <a:lnSpc>
          <a:spcPct val="88000"/>
        </a:lnSpc>
        <a:spcBef>
          <a:spcPct val="0"/>
        </a:spcBef>
        <a:spcAft>
          <a:spcPct val="0"/>
        </a:spcAft>
        <a:defRPr sz="3600" b="1">
          <a:solidFill>
            <a:schemeClr val="tx2"/>
          </a:solidFill>
          <a:latin typeface="Times New Roman" pitchFamily="18" charset="0"/>
        </a:defRPr>
      </a:lvl5pPr>
      <a:lvl6pPr marL="457200" algn="l" rtl="0" eaLnBrk="1" fontAlgn="base" hangingPunct="1">
        <a:lnSpc>
          <a:spcPct val="88000"/>
        </a:lnSpc>
        <a:spcBef>
          <a:spcPct val="0"/>
        </a:spcBef>
        <a:spcAft>
          <a:spcPct val="0"/>
        </a:spcAft>
        <a:defRPr sz="3600" b="1">
          <a:solidFill>
            <a:schemeClr val="tx2"/>
          </a:solidFill>
          <a:latin typeface="Times New Roman" pitchFamily="18" charset="0"/>
        </a:defRPr>
      </a:lvl6pPr>
      <a:lvl7pPr marL="914400" algn="l" rtl="0" eaLnBrk="1" fontAlgn="base" hangingPunct="1">
        <a:lnSpc>
          <a:spcPct val="88000"/>
        </a:lnSpc>
        <a:spcBef>
          <a:spcPct val="0"/>
        </a:spcBef>
        <a:spcAft>
          <a:spcPct val="0"/>
        </a:spcAft>
        <a:defRPr sz="3600" b="1">
          <a:solidFill>
            <a:schemeClr val="tx2"/>
          </a:solidFill>
          <a:latin typeface="Times New Roman" pitchFamily="18" charset="0"/>
        </a:defRPr>
      </a:lvl7pPr>
      <a:lvl8pPr marL="1371600" algn="l" rtl="0" eaLnBrk="1" fontAlgn="base" hangingPunct="1">
        <a:lnSpc>
          <a:spcPct val="88000"/>
        </a:lnSpc>
        <a:spcBef>
          <a:spcPct val="0"/>
        </a:spcBef>
        <a:spcAft>
          <a:spcPct val="0"/>
        </a:spcAft>
        <a:defRPr sz="3600" b="1">
          <a:solidFill>
            <a:schemeClr val="tx2"/>
          </a:solidFill>
          <a:latin typeface="Times New Roman" pitchFamily="18" charset="0"/>
        </a:defRPr>
      </a:lvl8pPr>
      <a:lvl9pPr marL="1828800" algn="l" rtl="0" eaLnBrk="1" fontAlgn="base" hangingPunct="1">
        <a:lnSpc>
          <a:spcPct val="88000"/>
        </a:lnSpc>
        <a:spcBef>
          <a:spcPct val="0"/>
        </a:spcBef>
        <a:spcAft>
          <a:spcPct val="0"/>
        </a:spcAft>
        <a:defRPr sz="3600" b="1">
          <a:solidFill>
            <a:schemeClr val="tx2"/>
          </a:solidFill>
          <a:latin typeface="Times New Roman" pitchFamily="18" charset="0"/>
        </a:defRPr>
      </a:lvl9pPr>
    </p:titleStyle>
    <p:bodyStyle>
      <a:lvl1pPr marL="227013" indent="-227013" algn="l" rtl="0" eaLnBrk="1" fontAlgn="base" hangingPunct="1">
        <a:lnSpc>
          <a:spcPct val="88000"/>
        </a:lnSpc>
        <a:spcBef>
          <a:spcPct val="0"/>
        </a:spcBef>
        <a:spcAft>
          <a:spcPct val="30000"/>
        </a:spcAft>
        <a:buSzPct val="75000"/>
        <a:buChar char="•"/>
        <a:defRPr sz="3200">
          <a:solidFill>
            <a:schemeClr val="tx1"/>
          </a:solidFill>
          <a:latin typeface="+mn-lt"/>
          <a:ea typeface="+mn-ea"/>
          <a:cs typeface="+mn-cs"/>
        </a:defRPr>
      </a:lvl1pPr>
      <a:lvl2pPr marL="627063" indent="-398463" algn="l" rtl="0" eaLnBrk="1" fontAlgn="base" hangingPunct="1">
        <a:lnSpc>
          <a:spcPct val="88000"/>
        </a:lnSpc>
        <a:spcBef>
          <a:spcPct val="0"/>
        </a:spcBef>
        <a:spcAft>
          <a:spcPct val="30000"/>
        </a:spcAft>
        <a:buSzPct val="73000"/>
        <a:buFont typeface="Times New Roman" pitchFamily="18" charset="0"/>
        <a:buChar char="―"/>
        <a:defRPr sz="3200">
          <a:solidFill>
            <a:schemeClr val="tx1"/>
          </a:solidFill>
          <a:latin typeface="+mn-lt"/>
        </a:defRPr>
      </a:lvl2pPr>
      <a:lvl3pPr marL="1028700" indent="-400050" algn="l" rtl="0" eaLnBrk="1" fontAlgn="base" hangingPunct="1">
        <a:lnSpc>
          <a:spcPct val="88000"/>
        </a:lnSpc>
        <a:spcBef>
          <a:spcPct val="0"/>
        </a:spcBef>
        <a:spcAft>
          <a:spcPct val="20000"/>
        </a:spcAft>
        <a:buSzPct val="73000"/>
        <a:buFont typeface="Times New Roman" pitchFamily="18" charset="0"/>
        <a:buChar char="―"/>
        <a:defRPr sz="2800">
          <a:solidFill>
            <a:schemeClr val="tx1"/>
          </a:solidFill>
          <a:latin typeface="+mn-lt"/>
        </a:defRPr>
      </a:lvl3pPr>
      <a:lvl4pPr marL="1314450" indent="-284163" algn="l" rtl="0" eaLnBrk="1" fontAlgn="base" hangingPunct="1">
        <a:lnSpc>
          <a:spcPct val="88000"/>
        </a:lnSpc>
        <a:spcBef>
          <a:spcPct val="22000"/>
        </a:spcBef>
        <a:spcAft>
          <a:spcPct val="20000"/>
        </a:spcAft>
        <a:buSzPct val="73000"/>
        <a:buFont typeface="Times New Roman" pitchFamily="18" charset="0"/>
        <a:buChar char="―"/>
        <a:defRPr sz="2400">
          <a:solidFill>
            <a:schemeClr val="tx1"/>
          </a:solidFill>
          <a:latin typeface="+mn-lt"/>
        </a:defRPr>
      </a:lvl4pPr>
      <a:lvl5pPr marL="16065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5pPr>
      <a:lvl6pPr marL="20637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6pPr>
      <a:lvl7pPr marL="25209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7pPr>
      <a:lvl8pPr marL="29781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8pPr>
      <a:lvl9pPr marL="3435350" indent="-290513" algn="l" rtl="0" eaLnBrk="1" fontAlgn="base" hangingPunct="1">
        <a:lnSpc>
          <a:spcPct val="88000"/>
        </a:lnSpc>
        <a:spcBef>
          <a:spcPct val="22000"/>
        </a:spcBef>
        <a:spcAft>
          <a:spcPct val="20000"/>
        </a:spcAft>
        <a:buSzPct val="73000"/>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683568" y="3501008"/>
            <a:ext cx="7977298" cy="27363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1" algn="r"/>
            <a:endParaRPr lang="ru-RU" sz="5400" dirty="0">
              <a:latin typeface="Calibri" pitchFamily="34" charset="0"/>
            </a:endParaRPr>
          </a:p>
        </p:txBody>
      </p:sp>
      <p:sp>
        <p:nvSpPr>
          <p:cNvPr id="3" name="Название 2"/>
          <p:cNvSpPr>
            <a:spLocks noGrp="1"/>
          </p:cNvSpPr>
          <p:nvPr>
            <p:ph type="ctrTitle"/>
          </p:nvPr>
        </p:nvSpPr>
        <p:spPr>
          <a:xfrm>
            <a:off x="251520" y="2204864"/>
            <a:ext cx="8696325" cy="1120775"/>
          </a:xfrm>
        </p:spPr>
        <p:txBody>
          <a:bodyPr/>
          <a:lstStyle/>
          <a:p>
            <a:pPr algn="ctr"/>
            <a:r>
              <a:rPr lang="ru-RU" sz="4800" b="1" dirty="0" smtClean="0"/>
              <a:t>Международная торговля и право ВТО</a:t>
            </a:r>
            <a:endParaRPr lang="ru-RU" sz="4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Правила международной торговли</a:t>
            </a:r>
            <a:endParaRPr lang="ru-RU" sz="3600" dirty="0"/>
          </a:p>
        </p:txBody>
      </p:sp>
      <p:sp>
        <p:nvSpPr>
          <p:cNvPr id="3" name="Содержимое 2"/>
          <p:cNvSpPr>
            <a:spLocks noGrp="1"/>
          </p:cNvSpPr>
          <p:nvPr>
            <p:ph idx="1"/>
          </p:nvPr>
        </p:nvSpPr>
        <p:spPr>
          <a:xfrm>
            <a:off x="395536" y="1124744"/>
            <a:ext cx="8280920" cy="5112568"/>
          </a:xfrm>
        </p:spPr>
        <p:txBody>
          <a:bodyPr>
            <a:normAutofit fontScale="85000" lnSpcReduction="10000"/>
          </a:bodyPr>
          <a:lstStyle/>
          <a:p>
            <a:r>
              <a:rPr lang="ru-RU" sz="2000" dirty="0" smtClean="0"/>
              <a:t>Необходимость в наличии правил, регулирующих международную торговлю, обусловлена следующим:</a:t>
            </a:r>
          </a:p>
          <a:p>
            <a:pPr marL="800100" lvl="1" indent="-342900">
              <a:buFont typeface="+mj-lt"/>
              <a:buAutoNum type="arabicPeriod"/>
            </a:pPr>
            <a:r>
              <a:rPr lang="ru-RU" sz="2000" dirty="0" smtClean="0"/>
              <a:t>Право государств принимать ограничивающие торговлю меры в своем собственном интересе и в интересе мировой экономики должно быть ограничено;</a:t>
            </a:r>
            <a:endParaRPr lang="ru-RU" sz="2000" dirty="0"/>
          </a:p>
          <a:p>
            <a:pPr marL="800100" lvl="1" indent="-342900">
              <a:buFont typeface="+mj-lt"/>
              <a:buAutoNum type="arabicPeriod"/>
            </a:pPr>
            <a:r>
              <a:rPr lang="ru-RU" sz="2000" dirty="0" smtClean="0"/>
              <a:t>Определенная степень безопасности и предсказуемости для участников торговли;</a:t>
            </a:r>
          </a:p>
          <a:p>
            <a:pPr marL="800100" lvl="1" indent="-342900">
              <a:buFont typeface="+mj-lt"/>
              <a:buAutoNum type="arabicPeriod"/>
            </a:pPr>
            <a:r>
              <a:rPr lang="ru-RU" sz="2000" dirty="0" smtClean="0"/>
              <a:t>В результате значительно возросшего уровня торговли товарами и услугами защита и поощрение важных общественных ценностей и интересов (таких как здоровья, окружающей среды, прав </a:t>
            </a:r>
            <a:r>
              <a:rPr lang="ru-RU" sz="2000" dirty="0"/>
              <a:t>человека, </a:t>
            </a:r>
            <a:r>
              <a:rPr lang="ru-RU" sz="2000" dirty="0" smtClean="0"/>
              <a:t>минимальных </a:t>
            </a:r>
            <a:r>
              <a:rPr lang="ru-RU" sz="2000" dirty="0"/>
              <a:t>стандартов труда, прав </a:t>
            </a:r>
            <a:r>
              <a:rPr lang="ru-RU" sz="2000" dirty="0" smtClean="0"/>
              <a:t>потребителей) выходят за национальные рамки;</a:t>
            </a:r>
          </a:p>
          <a:p>
            <a:pPr marL="800100" lvl="1" indent="-342900">
              <a:buFont typeface="+mj-lt"/>
              <a:buAutoNum type="arabicPeriod"/>
            </a:pPr>
            <a:r>
              <a:rPr lang="ru-RU" sz="2000" dirty="0" smtClean="0"/>
              <a:t>Необходимость достижения большей степени равенства и справедливости в международных экономических отношениях;</a:t>
            </a:r>
          </a:p>
          <a:p>
            <a:r>
              <a:rPr lang="ru-RU" sz="2000" dirty="0" smtClean="0"/>
              <a:t>Для того, чтобы правила международной торговли могли достичь своей цели, участники международной торговли (прежде всего – государства) должны их соблюдать. </a:t>
            </a:r>
            <a:r>
              <a:rPr lang="ru-RU" sz="2000" dirty="0" smtClean="0">
                <a:sym typeface="Wingdings"/>
              </a:rPr>
              <a:t></a:t>
            </a:r>
            <a:r>
              <a:rPr lang="en-GB" sz="2000" dirty="0" smtClean="0">
                <a:sym typeface="Wingdings"/>
              </a:rPr>
              <a:t> </a:t>
            </a:r>
            <a:r>
              <a:rPr lang="ru-RU" sz="2000" dirty="0" smtClean="0">
                <a:sym typeface="Wingdings"/>
              </a:rPr>
              <a:t>Желание государства иметь возможность положиться на то, что другие государства будут соблюдать правила международной торговли, является сильнейшим стимулом для соблюдения данных правил самим государством, даже если такое соблюдение с политической точки зрения представляется неудобным.</a:t>
            </a: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10</a:t>
            </a:fld>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030"/>
            <a:ext cx="8666162" cy="1213991"/>
          </a:xfrm>
        </p:spPr>
        <p:txBody>
          <a:bodyPr/>
          <a:lstStyle/>
          <a:p>
            <a:r>
              <a:rPr lang="ru-RU" sz="3600" dirty="0" smtClean="0"/>
              <a:t>Международное экономическое право и право ВТО</a:t>
            </a:r>
            <a:endParaRPr lang="ru-RU" sz="3600" dirty="0"/>
          </a:p>
        </p:txBody>
      </p:sp>
      <p:sp>
        <p:nvSpPr>
          <p:cNvPr id="3" name="Содержимое 2"/>
          <p:cNvSpPr>
            <a:spLocks noGrp="1"/>
          </p:cNvSpPr>
          <p:nvPr>
            <p:ph idx="1"/>
          </p:nvPr>
        </p:nvSpPr>
        <p:spPr>
          <a:xfrm>
            <a:off x="251520" y="1124744"/>
            <a:ext cx="8712968" cy="5256584"/>
          </a:xfrm>
        </p:spPr>
        <p:txBody>
          <a:bodyPr>
            <a:noAutofit/>
          </a:bodyPr>
          <a:lstStyle/>
          <a:p>
            <a:r>
              <a:rPr lang="ru-RU" sz="1600" dirty="0" smtClean="0"/>
              <a:t>Правовые нормы, регулирующие торговые отношения между государствами, являются частью международного экономического права;</a:t>
            </a:r>
          </a:p>
          <a:p>
            <a:r>
              <a:rPr lang="ru-RU" sz="1600" dirty="0" smtClean="0"/>
              <a:t>Международное экономическое право включает в себя:</a:t>
            </a:r>
          </a:p>
          <a:p>
            <a:pPr lvl="1">
              <a:buFontTx/>
              <a:buChar char="-"/>
            </a:pPr>
            <a:r>
              <a:rPr lang="ru-RU" sz="1600" dirty="0" smtClean="0"/>
              <a:t>все нормы международного права, имеющие отношение к экономическим сделкам и отношениям, а также </a:t>
            </a:r>
            <a:endParaRPr lang="ru-RU" sz="1600" dirty="0"/>
          </a:p>
          <a:p>
            <a:pPr lvl="1">
              <a:buFontTx/>
              <a:buChar char="-"/>
            </a:pPr>
            <a:r>
              <a:rPr lang="ru-RU" sz="1600" dirty="0" smtClean="0"/>
              <a:t>все нормы, связанные с государственным регулированием экономических вопросов </a:t>
            </a:r>
          </a:p>
          <a:p>
            <a:pPr marL="228600" lvl="1" indent="0">
              <a:buNone/>
            </a:pPr>
            <a:r>
              <a:rPr lang="ru-RU" sz="1600" dirty="0" smtClean="0">
                <a:sym typeface="Wingdings"/>
              </a:rPr>
              <a:t></a:t>
            </a:r>
            <a:r>
              <a:rPr lang="en-GB" sz="1600" dirty="0" smtClean="0">
                <a:sym typeface="Wingdings"/>
              </a:rPr>
              <a:t> </a:t>
            </a:r>
            <a:r>
              <a:rPr lang="ru-RU" sz="1600" dirty="0" smtClean="0">
                <a:sym typeface="Wingdings"/>
              </a:rPr>
              <a:t>МЭП включает в себя нормы </a:t>
            </a:r>
            <a:r>
              <a:rPr lang="ru-RU" sz="1600" dirty="0" err="1" smtClean="0">
                <a:sym typeface="Wingdings"/>
              </a:rPr>
              <a:t>МП</a:t>
            </a:r>
            <a:r>
              <a:rPr lang="ru-RU" sz="1600" dirty="0" smtClean="0">
                <a:sym typeface="Wingdings"/>
              </a:rPr>
              <a:t> о торговле товарами и услугами, экономическом развитии, правах на интеллектуальную собственность, прямых иностранных инвестициях, международных финансовых и валютных отношениях и др.;</a:t>
            </a:r>
          </a:p>
          <a:p>
            <a:r>
              <a:rPr lang="ru-RU" sz="1600" dirty="0" smtClean="0">
                <a:sym typeface="Wingdings"/>
              </a:rPr>
              <a:t>Международное торговое право – нормы </a:t>
            </a:r>
            <a:r>
              <a:rPr lang="ru-RU" sz="1600" dirty="0" err="1" smtClean="0">
                <a:sym typeface="Wingdings"/>
              </a:rPr>
              <a:t>МП</a:t>
            </a:r>
            <a:r>
              <a:rPr lang="ru-RU" sz="1600" dirty="0" smtClean="0">
                <a:sym typeface="Wingdings"/>
              </a:rPr>
              <a:t> о торговле товарами и услугами – является центральной составляющей </a:t>
            </a:r>
            <a:r>
              <a:rPr lang="ru-RU" sz="1600" dirty="0" err="1" smtClean="0">
                <a:sym typeface="Wingdings"/>
              </a:rPr>
              <a:t>МЭП</a:t>
            </a:r>
            <a:r>
              <a:rPr lang="ru-RU" sz="1600" dirty="0" smtClean="0">
                <a:sym typeface="Wingdings"/>
              </a:rPr>
              <a:t>;</a:t>
            </a:r>
          </a:p>
          <a:p>
            <a:r>
              <a:rPr lang="ru-RU" sz="1600" dirty="0" smtClean="0">
                <a:sym typeface="Wingdings"/>
              </a:rPr>
              <a:t>Международное торговое право состоит из многочисленных двусторонних и региональных соглашений (НАФТА, МЕРКОСУР) и из многосторонних торговых соглашений (уступают по численности двусторонним и региональным соглашениям; напр., Брюссельская </a:t>
            </a:r>
            <a:r>
              <a:rPr lang="ru-RU" sz="1600" dirty="0" smtClean="0"/>
              <a:t>Международная </a:t>
            </a:r>
            <a:r>
              <a:rPr lang="ru-RU" sz="1600" dirty="0"/>
              <a:t>конвенция о Гармонизированной системе описания и кодирования </a:t>
            </a:r>
            <a:r>
              <a:rPr lang="ru-RU" sz="1600" dirty="0" smtClean="0"/>
              <a:t>товаров </a:t>
            </a:r>
            <a:r>
              <a:rPr lang="ru-RU" sz="1600" dirty="0" smtClean="0">
                <a:sym typeface="Wingdings"/>
              </a:rPr>
              <a:t>1983 г., </a:t>
            </a:r>
            <a:r>
              <a:rPr lang="ru-RU" sz="1600" dirty="0">
                <a:sym typeface="Wingdings"/>
              </a:rPr>
              <a:t>Киотская </a:t>
            </a:r>
            <a:r>
              <a:rPr lang="ru-RU" sz="1600" dirty="0" smtClean="0"/>
              <a:t>Международная </a:t>
            </a:r>
            <a:r>
              <a:rPr lang="ru-RU" sz="1600" dirty="0"/>
              <a:t>конвенция об упрощении и гармонизации таможенных </a:t>
            </a:r>
            <a:r>
              <a:rPr lang="ru-RU" sz="1600" dirty="0" smtClean="0"/>
              <a:t>процедур </a:t>
            </a:r>
            <a:r>
              <a:rPr lang="ru-RU" sz="1600" dirty="0" smtClean="0">
                <a:sym typeface="Wingdings"/>
              </a:rPr>
              <a:t>1973 г.);</a:t>
            </a:r>
          </a:p>
          <a:p>
            <a:r>
              <a:rPr lang="ru-RU" sz="1600" dirty="0" smtClean="0">
                <a:sym typeface="Wingdings"/>
              </a:rPr>
              <a:t>Важнейшее многостороннее торговое соглашение – </a:t>
            </a:r>
            <a:r>
              <a:rPr lang="ru-RU" sz="1600" dirty="0" err="1" smtClean="0">
                <a:sym typeface="Wingdings"/>
              </a:rPr>
              <a:t>Марракешское</a:t>
            </a:r>
            <a:r>
              <a:rPr lang="ru-RU" sz="1600" dirty="0" smtClean="0">
                <a:sym typeface="Wingdings"/>
              </a:rPr>
              <a:t> соглашение об учреждении ВТО 1994 г.</a:t>
            </a:r>
            <a:endParaRPr lang="ru-RU" sz="16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11</a:t>
            </a:fld>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66162" cy="1069975"/>
          </a:xfrm>
        </p:spPr>
        <p:txBody>
          <a:bodyPr/>
          <a:lstStyle/>
          <a:p>
            <a:r>
              <a:rPr lang="ru-RU" sz="3600" dirty="0" smtClean="0"/>
              <a:t>Основные нормы права ВТО</a:t>
            </a:r>
            <a:endParaRPr lang="ru-RU" sz="3600" dirty="0"/>
          </a:p>
        </p:txBody>
      </p:sp>
      <p:sp>
        <p:nvSpPr>
          <p:cNvPr id="3" name="Содержимое 2"/>
          <p:cNvSpPr>
            <a:spLocks noGrp="1"/>
          </p:cNvSpPr>
          <p:nvPr>
            <p:ph idx="1"/>
          </p:nvPr>
        </p:nvSpPr>
        <p:spPr>
          <a:xfrm>
            <a:off x="395536" y="980728"/>
            <a:ext cx="8280920" cy="5112568"/>
          </a:xfrm>
        </p:spPr>
        <p:txBody>
          <a:bodyPr>
            <a:noAutofit/>
          </a:bodyPr>
          <a:lstStyle/>
          <a:p>
            <a:r>
              <a:rPr lang="ru-RU" sz="1800" dirty="0" smtClean="0"/>
              <a:t>Право ВТО – совокупность норм, регулирующих торговлю товарами и услугами и защиту интеллектуальных прав;</a:t>
            </a:r>
          </a:p>
          <a:p>
            <a:r>
              <a:rPr lang="ru-RU" sz="1800" dirty="0" smtClean="0"/>
              <a:t>Право ВТО охватывает широкий спектр вопросов международной торговли: тарифы, импортные квоты, таможенные формальности, обязательное лицензирование, продовольственную безопасность, меры национальной безопасности и др. </a:t>
            </a:r>
            <a:r>
              <a:rPr lang="ru-RU" sz="1800" dirty="0" smtClean="0">
                <a:sym typeface="Wingdings"/>
              </a:rPr>
              <a:t></a:t>
            </a:r>
            <a:r>
              <a:rPr lang="en-GB" sz="1800" dirty="0" smtClean="0">
                <a:sym typeface="Wingdings"/>
              </a:rPr>
              <a:t> </a:t>
            </a:r>
            <a:r>
              <a:rPr lang="ru-RU" sz="1800" dirty="0" smtClean="0">
                <a:sym typeface="Wingdings"/>
              </a:rPr>
              <a:t>Выделяют (условно) 5 групп основных норм права ВТО:</a:t>
            </a:r>
          </a:p>
          <a:p>
            <a:pPr marL="800100" lvl="1" indent="-342900">
              <a:buFont typeface="+mj-lt"/>
              <a:buAutoNum type="arabicPeriod"/>
            </a:pPr>
            <a:r>
              <a:rPr lang="ru-RU" sz="1800" dirty="0" smtClean="0">
                <a:sym typeface="Wingdings"/>
              </a:rPr>
              <a:t>Нормы о </a:t>
            </a:r>
            <a:r>
              <a:rPr lang="ru-RU" sz="1800" dirty="0" err="1" smtClean="0">
                <a:sym typeface="Wingdings"/>
              </a:rPr>
              <a:t>недискриминации</a:t>
            </a:r>
            <a:r>
              <a:rPr lang="ru-RU" sz="1800" dirty="0" smtClean="0">
                <a:sym typeface="Wingdings"/>
              </a:rPr>
              <a:t>;</a:t>
            </a:r>
          </a:p>
          <a:p>
            <a:pPr marL="800100" lvl="1" indent="-342900">
              <a:buFont typeface="+mj-lt"/>
              <a:buAutoNum type="arabicPeriod"/>
            </a:pPr>
            <a:r>
              <a:rPr lang="ru-RU" sz="1800" dirty="0" smtClean="0"/>
              <a:t>Нормы о доступе к рынку;</a:t>
            </a:r>
          </a:p>
          <a:p>
            <a:pPr marL="800100" lvl="1" indent="-342900">
              <a:buFont typeface="+mj-lt"/>
              <a:buAutoNum type="arabicPeriod"/>
            </a:pPr>
            <a:r>
              <a:rPr lang="ru-RU" sz="1800" dirty="0" smtClean="0"/>
              <a:t>Нормы о недобросовестной торговле;</a:t>
            </a:r>
          </a:p>
          <a:p>
            <a:pPr marL="800100" lvl="1" indent="-342900">
              <a:buFont typeface="+mj-lt"/>
              <a:buAutoNum type="arabicPeriod"/>
            </a:pPr>
            <a:r>
              <a:rPr lang="ru-RU" sz="1800" dirty="0" smtClean="0"/>
              <a:t>Нормы о столкновении либерализации торговли с другими общественными ценностями и интересами;</a:t>
            </a:r>
          </a:p>
          <a:p>
            <a:pPr marL="800100" lvl="1" indent="-342900">
              <a:buFont typeface="+mj-lt"/>
              <a:buAutoNum type="arabicPeriod"/>
            </a:pPr>
            <a:r>
              <a:rPr lang="ru-RU" sz="1800" dirty="0" smtClean="0"/>
              <a:t>Институциональные и процессуальные нормы, включая нормы о принятии решений в рамках ВТО, о механизме обзора торговой политики и о разрешении споров;</a:t>
            </a:r>
          </a:p>
          <a:p>
            <a:r>
              <a:rPr lang="ru-RU" sz="1800" dirty="0" smtClean="0"/>
              <a:t>Данные материально-правовые, институциональные и процессуальные нормы составляют </a:t>
            </a:r>
            <a:r>
              <a:rPr lang="ru-RU" sz="1800" b="1" dirty="0" smtClean="0"/>
              <a:t>многостороннюю торговую систему. </a:t>
            </a:r>
            <a:endParaRPr lang="ru-RU" sz="1800" b="1" dirty="0"/>
          </a:p>
        </p:txBody>
      </p:sp>
      <p:sp>
        <p:nvSpPr>
          <p:cNvPr id="6" name="Slide Number Placeholder 5"/>
          <p:cNvSpPr>
            <a:spLocks noGrp="1"/>
          </p:cNvSpPr>
          <p:nvPr>
            <p:ph type="sldNum" sz="quarter" idx="11"/>
          </p:nvPr>
        </p:nvSpPr>
        <p:spPr/>
        <p:txBody>
          <a:bodyPr/>
          <a:lstStyle/>
          <a:p>
            <a:fld id="{906785E3-84EE-4EB7-80F5-7D7C537A6051}" type="slidenum">
              <a:rPr lang="ru-RU" smtClean="0"/>
              <a:t>12</a:t>
            </a:fld>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66162" cy="1069975"/>
          </a:xfrm>
        </p:spPr>
        <p:txBody>
          <a:bodyPr/>
          <a:lstStyle/>
          <a:p>
            <a:r>
              <a:rPr lang="ru-RU" sz="3600" dirty="0">
                <a:sym typeface="Wingdings"/>
              </a:rPr>
              <a:t>Нормы о </a:t>
            </a:r>
            <a:r>
              <a:rPr lang="ru-RU" sz="3600" dirty="0" err="1">
                <a:sym typeface="Wingdings"/>
              </a:rPr>
              <a:t>недискриминации</a:t>
            </a:r>
            <a:endParaRPr lang="ru-RU" sz="3600" dirty="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4045029871"/>
              </p:ext>
            </p:extLst>
          </p:nvPr>
        </p:nvGraphicFramePr>
        <p:xfrm>
          <a:off x="323528" y="1124744"/>
          <a:ext cx="8352928" cy="5149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1"/>
          </p:nvPr>
        </p:nvSpPr>
        <p:spPr/>
        <p:txBody>
          <a:bodyPr/>
          <a:lstStyle/>
          <a:p>
            <a:fld id="{906785E3-84EE-4EB7-80F5-7D7C537A6051}" type="slidenum">
              <a:rPr lang="ru-RU" smtClean="0"/>
              <a:t>13</a:t>
            </a:fld>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Нормы о доступе к рынку</a:t>
            </a:r>
          </a:p>
        </p:txBody>
      </p:sp>
      <p:sp>
        <p:nvSpPr>
          <p:cNvPr id="3" name="Содержимое 2"/>
          <p:cNvSpPr>
            <a:spLocks noGrp="1"/>
          </p:cNvSpPr>
          <p:nvPr>
            <p:ph idx="1"/>
          </p:nvPr>
        </p:nvSpPr>
        <p:spPr/>
        <p:txBody>
          <a:bodyPr>
            <a:normAutofit/>
          </a:bodyPr>
          <a:lstStyle/>
          <a:p>
            <a:r>
              <a:rPr lang="ru-RU" sz="1800" dirty="0" smtClean="0"/>
              <a:t> 4 группы норм о доступе к рынку:</a:t>
            </a:r>
          </a:p>
          <a:p>
            <a:pPr marL="800100" lvl="1" indent="-342900">
              <a:buFont typeface="+mj-lt"/>
              <a:buAutoNum type="arabicPeriod"/>
            </a:pPr>
            <a:r>
              <a:rPr lang="ru-RU" sz="1800" dirty="0" smtClean="0"/>
              <a:t>Нормы о таможенных пошлинах (т.е. о тарифах);</a:t>
            </a:r>
          </a:p>
          <a:p>
            <a:pPr marL="800100" lvl="1" indent="-342900">
              <a:buFont typeface="+mj-lt"/>
              <a:buAutoNum type="arabicPeriod"/>
            </a:pPr>
            <a:r>
              <a:rPr lang="ru-RU" sz="1800" dirty="0" smtClean="0"/>
              <a:t>Нормы об иных видах пошлин и финансовых расходов;</a:t>
            </a:r>
          </a:p>
          <a:p>
            <a:pPr marL="800100" lvl="1" indent="-342900">
              <a:buFont typeface="+mj-lt"/>
              <a:buAutoNum type="arabicPeriod"/>
            </a:pPr>
            <a:r>
              <a:rPr lang="ru-RU" sz="1800" dirty="0" smtClean="0"/>
              <a:t>Нормы о количественных ограничениях;</a:t>
            </a:r>
          </a:p>
          <a:p>
            <a:pPr marL="800100" lvl="1" indent="-342900">
              <a:buFont typeface="+mj-lt"/>
              <a:buAutoNum type="arabicPeriod"/>
            </a:pPr>
            <a:r>
              <a:rPr lang="ru-RU" sz="1800" dirty="0" smtClean="0"/>
              <a:t>Нормы об иных нетарифных барьерах:</a:t>
            </a:r>
          </a:p>
          <a:p>
            <a:pPr marL="1144587" lvl="2" indent="-285750">
              <a:buFontTx/>
              <a:buChar char="-"/>
            </a:pPr>
            <a:r>
              <a:rPr lang="ru-RU" sz="1800" dirty="0" smtClean="0"/>
              <a:t>отсутствие прозрачности в вопросах применимых торговых законов,</a:t>
            </a:r>
            <a:r>
              <a:rPr lang="ru-RU" sz="1800" dirty="0"/>
              <a:t> </a:t>
            </a:r>
            <a:r>
              <a:rPr lang="ru-RU" sz="1800" dirty="0" smtClean="0"/>
              <a:t>подзаконных актов и иных норм;</a:t>
            </a:r>
            <a:r>
              <a:rPr lang="en-GB" sz="1800" dirty="0" smtClean="0"/>
              <a:t> </a:t>
            </a:r>
            <a:endParaRPr lang="ru-RU" sz="1800" dirty="0" smtClean="0"/>
          </a:p>
          <a:p>
            <a:pPr marL="1144587" lvl="2" indent="-285750">
              <a:buFontTx/>
              <a:buChar char="-"/>
            </a:pPr>
            <a:r>
              <a:rPr lang="ru-RU" sz="1800" dirty="0" smtClean="0"/>
              <a:t>несправедливое и произвольное применение торговых мер; </a:t>
            </a:r>
          </a:p>
          <a:p>
            <a:pPr marL="1144587" lvl="2" indent="-285750">
              <a:buFontTx/>
              <a:buChar char="-"/>
            </a:pPr>
            <a:r>
              <a:rPr lang="ru-RU" sz="1800" dirty="0" smtClean="0"/>
              <a:t>технические барьеры в торговле; </a:t>
            </a:r>
          </a:p>
          <a:p>
            <a:pPr marL="1144587" lvl="2" indent="-285750">
              <a:buFontTx/>
              <a:buChar char="-"/>
            </a:pPr>
            <a:r>
              <a:rPr lang="ru-RU" sz="1800" dirty="0" smtClean="0"/>
              <a:t>санитарные и фитосанитарные меры; </a:t>
            </a:r>
          </a:p>
          <a:p>
            <a:pPr marL="1144587" lvl="2" indent="-285750">
              <a:buFontTx/>
              <a:buChar char="-"/>
            </a:pPr>
            <a:r>
              <a:rPr lang="ru-RU" sz="1800" dirty="0" smtClean="0"/>
              <a:t>таможенные формальности и процедуры; </a:t>
            </a:r>
          </a:p>
          <a:p>
            <a:pPr marL="1144587" lvl="2" indent="-285750">
              <a:buFontTx/>
              <a:buChar char="-"/>
            </a:pPr>
            <a:r>
              <a:rPr lang="ru-RU" sz="1800" dirty="0" smtClean="0"/>
              <a:t>государственные закупки; </a:t>
            </a:r>
          </a:p>
          <a:p>
            <a:pPr marL="1144587" lvl="2" indent="-285750">
              <a:buFontTx/>
              <a:buChar char="-"/>
            </a:pPr>
            <a:r>
              <a:rPr lang="ru-RU" sz="1800" dirty="0" smtClean="0"/>
              <a:t>отсутствие эффективной защиты интеллектуальных прав.</a:t>
            </a:r>
            <a:endParaRPr lang="en-US" sz="18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14</a:t>
            </a:fld>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r>
              <a:rPr lang="ru-RU" sz="3600" dirty="0"/>
              <a:t>Нормы о недобросовестной торговле</a:t>
            </a:r>
          </a:p>
        </p:txBody>
      </p:sp>
      <p:sp>
        <p:nvSpPr>
          <p:cNvPr id="4" name="Номер слайда 3"/>
          <p:cNvSpPr>
            <a:spLocks noGrp="1"/>
          </p:cNvSpPr>
          <p:nvPr>
            <p:ph type="sldNum" sz="quarter" idx="11"/>
          </p:nvPr>
        </p:nvSpPr>
        <p:spPr/>
        <p:txBody>
          <a:bodyPr/>
          <a:lstStyle/>
          <a:p>
            <a:fld id="{906785E3-84EE-4EB7-80F5-7D7C537A6051}" type="slidenum">
              <a:rPr lang="ru-RU" smtClean="0"/>
              <a:t>15</a:t>
            </a:fld>
            <a:endParaRPr lang="ru-RU" dirty="0"/>
          </a:p>
        </p:txBody>
      </p:sp>
      <p:sp>
        <p:nvSpPr>
          <p:cNvPr id="3" name="Содержимое 2"/>
          <p:cNvSpPr>
            <a:spLocks noGrp="1"/>
          </p:cNvSpPr>
          <p:nvPr>
            <p:ph idx="1"/>
          </p:nvPr>
        </p:nvSpPr>
        <p:spPr>
          <a:xfrm>
            <a:off x="395536" y="908720"/>
            <a:ext cx="8280920" cy="6264696"/>
          </a:xfrm>
        </p:spPr>
        <p:txBody>
          <a:bodyPr/>
          <a:lstStyle/>
          <a:p>
            <a:r>
              <a:rPr lang="ru-RU" sz="1700" dirty="0" smtClean="0"/>
              <a:t>Право ВТО не содержит общих норм о недобросовестных торговых практиках, однако включает в себя нормы об отдельных формах недобросовестной торговли </a:t>
            </a:r>
            <a:r>
              <a:rPr lang="ru-RU" sz="1700" dirty="0" smtClean="0">
                <a:sym typeface="Wingdings"/>
              </a:rPr>
              <a:t></a:t>
            </a:r>
            <a:r>
              <a:rPr lang="en-GB" sz="1700" dirty="0" smtClean="0">
                <a:sym typeface="Wingdings"/>
              </a:rPr>
              <a:t> </a:t>
            </a:r>
            <a:r>
              <a:rPr lang="ru-RU" sz="1700" dirty="0" smtClean="0">
                <a:sym typeface="Wingdings"/>
              </a:rPr>
              <a:t>демпинг и субсидии;</a:t>
            </a:r>
          </a:p>
          <a:p>
            <a:r>
              <a:rPr lang="ru-RU" sz="1700" dirty="0" smtClean="0"/>
              <a:t>Демпинг, т.е. поставка товара на рынок иностранного государства по цене ниже нормальной стоимости данного товара, осуждается, но не запрещена правом ВТО;</a:t>
            </a:r>
          </a:p>
          <a:p>
            <a:r>
              <a:rPr lang="ru-RU" sz="1700" dirty="0" smtClean="0"/>
              <a:t>Если демпинг причиняет или потенциально может причинить ущерб отечественной отрасли члена ВТО, производящей аналогичный товар, право ВТО дает данному члену ВТО право ввести антидемпинговые пошлины на соответствующий товар – с целью компенсации ущерба, причиненного демпингом;</a:t>
            </a:r>
          </a:p>
          <a:p>
            <a:r>
              <a:rPr lang="ru-RU" sz="1700" dirty="0" smtClean="0"/>
              <a:t>Субсидии, т.е</a:t>
            </a:r>
            <a:r>
              <a:rPr lang="ru-RU" sz="1700" dirty="0"/>
              <a:t>. финансовый вклад правительства или иного публичного органа государства, который предоставляет </a:t>
            </a:r>
            <a:r>
              <a:rPr lang="ru-RU" sz="1700" dirty="0" smtClean="0"/>
              <a:t>преимущество, регулируются сложной системой норм права ВТО;</a:t>
            </a:r>
          </a:p>
          <a:p>
            <a:r>
              <a:rPr lang="ru-RU" sz="1700" dirty="0" smtClean="0"/>
              <a:t>Некоторые виды субсидий (например, экспортные и импортные субсидии) прямо запрещены правом ВТО, в то время как другие могут применяться членами ВТО;</a:t>
            </a:r>
          </a:p>
          <a:p>
            <a:r>
              <a:rPr lang="ru-RU" sz="1700" dirty="0" smtClean="0"/>
              <a:t>Если разрешенные субсидии причиняют ущерб другим членам ВТО, то субсидирующее государство обязано отменить такие субсидии и предпринять меры для устранения ущерба. В противном случае могут быть введены компенсационные меры. </a:t>
            </a:r>
          </a:p>
        </p:txBody>
      </p:sp>
    </p:spTree>
    <p:extLst>
      <p:ext uri="{BB962C8B-B14F-4D97-AF65-F5344CB8AC3E}">
        <p14:creationId xmlns:p14="http://schemas.microsoft.com/office/powerpoint/2010/main" val="1603803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0" y="96450"/>
            <a:ext cx="9144000" cy="1069975"/>
          </a:xfrm>
        </p:spPr>
        <p:txBody>
          <a:bodyPr/>
          <a:lstStyle/>
          <a:p>
            <a:r>
              <a:rPr lang="ru-RU" dirty="0"/>
              <a:t>Нормы о столкновении либерализации торговли с </a:t>
            </a:r>
            <a:r>
              <a:rPr lang="ru-RU" dirty="0" smtClean="0"/>
              <a:t>др. </a:t>
            </a:r>
            <a:r>
              <a:rPr lang="ru-RU" dirty="0"/>
              <a:t>общественными ценностями и интересами</a:t>
            </a:r>
          </a:p>
        </p:txBody>
      </p:sp>
      <p:sp>
        <p:nvSpPr>
          <p:cNvPr id="3" name="Содержимое 2"/>
          <p:cNvSpPr>
            <a:spLocks noGrp="1"/>
          </p:cNvSpPr>
          <p:nvPr>
            <p:ph idx="1"/>
          </p:nvPr>
        </p:nvSpPr>
        <p:spPr>
          <a:xfrm>
            <a:off x="395536" y="1268760"/>
            <a:ext cx="8280920" cy="4968552"/>
          </a:xfrm>
        </p:spPr>
        <p:txBody>
          <a:bodyPr/>
          <a:lstStyle/>
          <a:p>
            <a:pPr>
              <a:buFont typeface="Arial"/>
              <a:buChar char="•"/>
            </a:pPr>
            <a:r>
              <a:rPr lang="ru-RU" sz="1800" dirty="0" smtClean="0"/>
              <a:t>Нормы о столкновении либерализации торговли с другими общественными ценностями и интересами – </a:t>
            </a:r>
            <a:r>
              <a:rPr lang="ru-RU" sz="1800" b="1" dirty="0" smtClean="0"/>
              <a:t>исключения</a:t>
            </a:r>
            <a:r>
              <a:rPr lang="ru-RU" sz="1800" dirty="0" smtClean="0"/>
              <a:t>;</a:t>
            </a:r>
          </a:p>
          <a:p>
            <a:pPr>
              <a:buFont typeface="Arial"/>
              <a:buChar char="•"/>
            </a:pPr>
            <a:r>
              <a:rPr lang="ru-RU" sz="1800" dirty="0" smtClean="0"/>
              <a:t>Исключения позволяют членам ВТО при соблюдении определенных условий отклоняться от основных норм права ВТО для того, чтобы учесть экономические и неэкономические ценности и интересы, которые конкурируют или находятся в конфликте со свободной торговлей;</a:t>
            </a:r>
          </a:p>
          <a:p>
            <a:pPr>
              <a:buFont typeface="Arial"/>
              <a:buChar char="•"/>
            </a:pPr>
            <a:r>
              <a:rPr lang="ru-RU" sz="1800" dirty="0" smtClean="0"/>
              <a:t>Экономические ценности и интересы: защита отечественной отрасли от серьезного ущерба, причиненного неожиданным или резким скачком импорта; защита платежного баланса; региональная экономическая интеграция </a:t>
            </a:r>
            <a:r>
              <a:rPr lang="ru-RU" sz="1800" dirty="0" smtClean="0">
                <a:sym typeface="Wingdings"/>
              </a:rPr>
              <a:t></a:t>
            </a:r>
            <a:r>
              <a:rPr lang="en-GB" sz="1800" dirty="0" smtClean="0">
                <a:sym typeface="Wingdings"/>
              </a:rPr>
              <a:t> </a:t>
            </a:r>
            <a:r>
              <a:rPr lang="ru-RU" sz="1800" dirty="0" smtClean="0">
                <a:sym typeface="Wingdings"/>
              </a:rPr>
              <a:t>ст. </a:t>
            </a:r>
            <a:r>
              <a:rPr lang="en-GB" sz="1800" dirty="0" smtClean="0">
                <a:sym typeface="Wingdings"/>
              </a:rPr>
              <a:t>XII, XIX, XXIV </a:t>
            </a:r>
            <a:r>
              <a:rPr lang="ru-RU" sz="1800" dirty="0" smtClean="0">
                <a:sym typeface="Wingdings"/>
              </a:rPr>
              <a:t>ГАТТ 1994 г., ст. </a:t>
            </a:r>
            <a:r>
              <a:rPr lang="en-GB" sz="1800" dirty="0" smtClean="0">
                <a:sym typeface="Wingdings"/>
              </a:rPr>
              <a:t>V, X, XII </a:t>
            </a:r>
            <a:r>
              <a:rPr lang="ru-RU" sz="1800" dirty="0" smtClean="0">
                <a:sym typeface="Wingdings"/>
              </a:rPr>
              <a:t>ГАТС</a:t>
            </a:r>
            <a:r>
              <a:rPr lang="en-GB" sz="1800" dirty="0" smtClean="0">
                <a:sym typeface="Wingdings"/>
              </a:rPr>
              <a:t>, </a:t>
            </a:r>
            <a:r>
              <a:rPr lang="ru-RU" sz="1800" dirty="0" smtClean="0">
                <a:sym typeface="Wingdings"/>
              </a:rPr>
              <a:t>Соглашение о специальных защитных мерах;</a:t>
            </a:r>
            <a:endParaRPr lang="ru-RU" sz="1800" dirty="0" smtClean="0"/>
          </a:p>
          <a:p>
            <a:pPr>
              <a:buFont typeface="Arial"/>
              <a:buChar char="•"/>
            </a:pPr>
            <a:r>
              <a:rPr lang="ru-RU" sz="1800" dirty="0" smtClean="0"/>
              <a:t>Неэкономические ценности и интересы – защита окружающей среды, здоровье, мораль, национальная безопасность, национальное достояние </a:t>
            </a:r>
            <a:r>
              <a:rPr lang="ru-RU" sz="1800" dirty="0" smtClean="0">
                <a:sym typeface="Wingdings"/>
              </a:rPr>
              <a:t></a:t>
            </a:r>
            <a:r>
              <a:rPr lang="en-GB" sz="1800" dirty="0" smtClean="0">
                <a:sym typeface="Wingdings"/>
              </a:rPr>
              <a:t> </a:t>
            </a:r>
            <a:r>
              <a:rPr lang="en-GB" sz="1800" dirty="0">
                <a:sym typeface="Wingdings"/>
              </a:rPr>
              <a:t>c</a:t>
            </a:r>
            <a:r>
              <a:rPr lang="ru-RU" sz="1800" dirty="0" smtClean="0"/>
              <a:t>т. </a:t>
            </a:r>
            <a:r>
              <a:rPr lang="en-GB" sz="1800" dirty="0" smtClean="0"/>
              <a:t>XX, XXI </a:t>
            </a:r>
            <a:r>
              <a:rPr lang="ru-RU" sz="1800" dirty="0" smtClean="0"/>
              <a:t>ГАТТ 1994 г., ст. </a:t>
            </a:r>
            <a:r>
              <a:rPr lang="en-GB" sz="1800" dirty="0" smtClean="0"/>
              <a:t>XIV, XIV </a:t>
            </a:r>
            <a:r>
              <a:rPr lang="en-GB" sz="1800" dirty="0" err="1" smtClean="0"/>
              <a:t>bis</a:t>
            </a:r>
            <a:r>
              <a:rPr lang="en-GB" sz="1800" dirty="0" smtClean="0"/>
              <a:t> </a:t>
            </a:r>
            <a:r>
              <a:rPr lang="ru-RU" sz="1800" dirty="0" smtClean="0"/>
              <a:t>ГАТС; </a:t>
            </a:r>
          </a:p>
          <a:p>
            <a:pPr>
              <a:buFont typeface="Arial"/>
              <a:buChar char="•"/>
            </a:pPr>
            <a:r>
              <a:rPr lang="ru-RU" sz="1800" dirty="0" smtClean="0"/>
              <a:t>Нормы об особом режиме для развивающихся государств (преференции).</a:t>
            </a:r>
            <a:endParaRPr lang="en-US" sz="1800" dirty="0" smtClean="0"/>
          </a:p>
        </p:txBody>
      </p:sp>
      <p:sp>
        <p:nvSpPr>
          <p:cNvPr id="4" name="Номер слайда 3"/>
          <p:cNvSpPr>
            <a:spLocks noGrp="1"/>
          </p:cNvSpPr>
          <p:nvPr>
            <p:ph type="sldNum" sz="quarter" idx="11"/>
          </p:nvPr>
        </p:nvSpPr>
        <p:spPr/>
        <p:txBody>
          <a:bodyPr/>
          <a:lstStyle/>
          <a:p>
            <a:fld id="{906785E3-84EE-4EB7-80F5-7D7C537A6051}" type="slidenum">
              <a:rPr lang="ru-RU" smtClean="0"/>
              <a:t>16</a:t>
            </a:fld>
            <a:endParaRPr lang="ru-RU" dirty="0"/>
          </a:p>
        </p:txBody>
      </p:sp>
    </p:spTree>
    <p:extLst>
      <p:ext uri="{BB962C8B-B14F-4D97-AF65-F5344CB8AC3E}">
        <p14:creationId xmlns:p14="http://schemas.microsoft.com/office/powerpoint/2010/main" val="3035397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0" y="116632"/>
            <a:ext cx="9144000" cy="1069975"/>
          </a:xfrm>
        </p:spPr>
        <p:txBody>
          <a:bodyPr/>
          <a:lstStyle/>
          <a:p>
            <a:r>
              <a:rPr lang="ru-RU" sz="3600" dirty="0"/>
              <a:t>Институциональные и процессуальные нормы</a:t>
            </a:r>
          </a:p>
        </p:txBody>
      </p:sp>
      <p:sp>
        <p:nvSpPr>
          <p:cNvPr id="3" name="Содержимое 2"/>
          <p:cNvSpPr>
            <a:spLocks noGrp="1"/>
          </p:cNvSpPr>
          <p:nvPr>
            <p:ph idx="1"/>
          </p:nvPr>
        </p:nvSpPr>
        <p:spPr>
          <a:xfrm>
            <a:off x="395536" y="1196752"/>
            <a:ext cx="8280920" cy="4933032"/>
          </a:xfrm>
        </p:spPr>
        <p:txBody>
          <a:bodyPr/>
          <a:lstStyle/>
          <a:p>
            <a:r>
              <a:rPr lang="ru-RU" sz="1800" dirty="0" smtClean="0"/>
              <a:t>Нормы о принятии решений в рамках ВТО;</a:t>
            </a:r>
          </a:p>
          <a:p>
            <a:r>
              <a:rPr lang="ru-RU" sz="1800" dirty="0" smtClean="0"/>
              <a:t>Нормы о механизме обзора торговой политики;</a:t>
            </a:r>
          </a:p>
          <a:p>
            <a:r>
              <a:rPr lang="ru-RU" sz="1800" dirty="0" smtClean="0"/>
              <a:t>Нормы о разрешении споров.</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17</a:t>
            </a:fld>
            <a:endParaRPr lang="ru-RU" dirty="0"/>
          </a:p>
        </p:txBody>
      </p:sp>
    </p:spTree>
    <p:extLst>
      <p:ext uri="{BB962C8B-B14F-4D97-AF65-F5344CB8AC3E}">
        <p14:creationId xmlns:p14="http://schemas.microsoft.com/office/powerpoint/2010/main" val="157183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826567"/>
          </a:xfrm>
        </p:spPr>
        <p:txBody>
          <a:bodyPr/>
          <a:lstStyle/>
          <a:p>
            <a:r>
              <a:rPr lang="ru-RU" sz="3600" dirty="0" smtClean="0"/>
              <a:t>Источники права ВТО</a:t>
            </a:r>
            <a:endParaRPr lang="ru-RU" sz="3600" dirty="0"/>
          </a:p>
        </p:txBody>
      </p:sp>
      <p:sp>
        <p:nvSpPr>
          <p:cNvPr id="3" name="Содержимое 2"/>
          <p:cNvSpPr>
            <a:spLocks noGrp="1"/>
          </p:cNvSpPr>
          <p:nvPr>
            <p:ph idx="1"/>
          </p:nvPr>
        </p:nvSpPr>
        <p:spPr>
          <a:xfrm>
            <a:off x="251520" y="620688"/>
            <a:ext cx="8712968" cy="5616624"/>
          </a:xfrm>
        </p:spPr>
        <p:txBody>
          <a:bodyPr/>
          <a:lstStyle/>
          <a:p>
            <a:r>
              <a:rPr lang="ru-RU" sz="1800" dirty="0" smtClean="0"/>
              <a:t>Основной источник права ВТО – </a:t>
            </a:r>
            <a:r>
              <a:rPr lang="ru-RU" sz="1800" dirty="0" err="1" smtClean="0"/>
              <a:t>Марракешксое</a:t>
            </a:r>
            <a:r>
              <a:rPr lang="ru-RU" sz="1800" dirty="0" smtClean="0"/>
              <a:t> соглашение об учреждении Всемирной Торговой Организации (далее – Соглашение об учреждении ВТО) от 15 апреля 1994 г. (вступило в силу 1 января 1995 г.);</a:t>
            </a:r>
          </a:p>
          <a:p>
            <a:r>
              <a:rPr lang="ru-RU" sz="1800" dirty="0" smtClean="0"/>
              <a:t>Соглашение об учреждении ВТО – наиболее амбициозное и масштабное международное торговое соглашение;</a:t>
            </a:r>
          </a:p>
          <a:p>
            <a:r>
              <a:rPr lang="ru-RU" sz="1800" dirty="0" smtClean="0"/>
              <a:t>Состоит из короткого базового соглашения (16 статей) и нескольких дополнительных соглашений, объединенных в приложения к базовому соглашению;</a:t>
            </a:r>
          </a:p>
          <a:p>
            <a:r>
              <a:rPr lang="ru-RU" sz="1800" dirty="0" smtClean="0"/>
              <a:t>Ст. </a:t>
            </a:r>
            <a:r>
              <a:rPr lang="en-GB" sz="1800" dirty="0" smtClean="0"/>
              <a:t>II </a:t>
            </a:r>
            <a:r>
              <a:rPr lang="ru-RU" sz="1800" dirty="0" smtClean="0"/>
              <a:t>Соглашения об учреждении ВТО:</a:t>
            </a:r>
          </a:p>
          <a:p>
            <a:pPr marL="0" indent="0">
              <a:buNone/>
            </a:pPr>
            <a:r>
              <a:rPr lang="ru-RU" sz="1800" dirty="0" smtClean="0">
                <a:solidFill>
                  <a:srgbClr val="3C230A"/>
                </a:solidFill>
              </a:rPr>
              <a:t>«</a:t>
            </a:r>
            <a:r>
              <a:rPr lang="ru-RU" sz="1800" dirty="0">
                <a:solidFill>
                  <a:srgbClr val="3C230A"/>
                </a:solidFill>
              </a:rPr>
              <a:t>2. Соглашения и связанные с ними правовые документы, включенные в Приложения 1, </a:t>
            </a:r>
            <a:r>
              <a:rPr lang="ru-RU" sz="1800" dirty="0" smtClean="0">
                <a:solidFill>
                  <a:srgbClr val="3C230A"/>
                </a:solidFill>
              </a:rPr>
              <a:t>2 и 3 (в дальнейшем именуемые «Многосторонние торговые соглашения») являются неотъемлемыми частями настоящего Соглашения и обязательными для всех членов. </a:t>
            </a:r>
          </a:p>
          <a:p>
            <a:pPr marL="0" indent="0">
              <a:buNone/>
            </a:pPr>
            <a:r>
              <a:rPr lang="ru-RU" sz="1800" dirty="0" smtClean="0">
                <a:solidFill>
                  <a:srgbClr val="3C230A"/>
                </a:solidFill>
              </a:rPr>
              <a:t>3</a:t>
            </a:r>
            <a:r>
              <a:rPr lang="ru-RU" sz="1800" dirty="0">
                <a:solidFill>
                  <a:srgbClr val="3C230A"/>
                </a:solidFill>
              </a:rPr>
              <a:t>. Соглашения и связанные с ними правовые документы, включенные </a:t>
            </a:r>
            <a:r>
              <a:rPr lang="ru-RU" sz="1800" dirty="0" smtClean="0">
                <a:solidFill>
                  <a:srgbClr val="3C230A"/>
                </a:solidFill>
              </a:rPr>
              <a:t>в Приложение 4 (в дальнейшем именуемые «Торговые соглашения с ограниченным кругом участников»; англ. </a:t>
            </a:r>
            <a:r>
              <a:rPr lang="en-GB" sz="1800" dirty="0" err="1" smtClean="0">
                <a:solidFill>
                  <a:srgbClr val="3C230A"/>
                </a:solidFill>
              </a:rPr>
              <a:t>Plurilateral</a:t>
            </a:r>
            <a:r>
              <a:rPr lang="en-GB" sz="1800" dirty="0" smtClean="0">
                <a:solidFill>
                  <a:srgbClr val="3C230A"/>
                </a:solidFill>
              </a:rPr>
              <a:t> Trade Agreements</a:t>
            </a:r>
            <a:r>
              <a:rPr lang="ru-RU" sz="1800" dirty="0" smtClean="0">
                <a:solidFill>
                  <a:srgbClr val="3C230A"/>
                </a:solidFill>
              </a:rPr>
              <a:t>), также составляют часть настоящего Соглашения для тех членов, которые их приняли, и являются обязательными для этих членов. Торговые соглашения с ограниченным кругом участников не создают обязательств или прав для членов, которые их не приняли».</a:t>
            </a:r>
            <a:endParaRPr lang="ru-RU" sz="1800" b="1" dirty="0"/>
          </a:p>
        </p:txBody>
      </p:sp>
      <p:sp>
        <p:nvSpPr>
          <p:cNvPr id="4" name="Номер слайда 3"/>
          <p:cNvSpPr>
            <a:spLocks noGrp="1"/>
          </p:cNvSpPr>
          <p:nvPr>
            <p:ph type="sldNum" sz="quarter" idx="11"/>
          </p:nvPr>
        </p:nvSpPr>
        <p:spPr/>
        <p:txBody>
          <a:bodyPr/>
          <a:lstStyle/>
          <a:p>
            <a:fld id="{906785E3-84EE-4EB7-80F5-7D7C537A6051}" type="slidenum">
              <a:rPr lang="ru-RU" smtClean="0"/>
              <a:t>18</a:t>
            </a:fld>
            <a:endParaRPr lang="ru-RU" dirty="0"/>
          </a:p>
        </p:txBody>
      </p:sp>
    </p:spTree>
    <p:extLst>
      <p:ext uri="{BB962C8B-B14F-4D97-AF65-F5344CB8AC3E}">
        <p14:creationId xmlns:p14="http://schemas.microsoft.com/office/powerpoint/2010/main" val="391947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r>
              <a:rPr lang="ru-RU" sz="3600" dirty="0" smtClean="0"/>
              <a:t>Соглашение об учреждении ВТО (1)</a:t>
            </a:r>
            <a:endParaRPr lang="ru-RU" sz="3600" dirty="0"/>
          </a:p>
        </p:txBody>
      </p:sp>
      <p:sp>
        <p:nvSpPr>
          <p:cNvPr id="3" name="Содержимое 2"/>
          <p:cNvSpPr>
            <a:spLocks noGrp="1"/>
          </p:cNvSpPr>
          <p:nvPr>
            <p:ph idx="1"/>
          </p:nvPr>
        </p:nvSpPr>
        <p:spPr>
          <a:xfrm>
            <a:off x="395536" y="1340768"/>
            <a:ext cx="8280920" cy="4933032"/>
          </a:xfrm>
        </p:spPr>
        <p:txBody>
          <a:bodyPr/>
          <a:lstStyle/>
          <a:p>
            <a:r>
              <a:rPr lang="en-GB" sz="1800" dirty="0" smtClean="0"/>
              <a:t>Brazil – Desiccated Coconut </a:t>
            </a:r>
            <a:r>
              <a:rPr lang="ru-RU" sz="1800" dirty="0" smtClean="0"/>
              <a:t>/ </a:t>
            </a:r>
            <a:r>
              <a:rPr lang="en-GB" sz="1800" dirty="0" smtClean="0"/>
              <a:t>(1997), AB Report: </a:t>
            </a:r>
            <a:r>
              <a:rPr lang="ru-RU" sz="1800" dirty="0" smtClean="0"/>
              <a:t>хотя Соглашение об учреждении ВТО состоит из множества соглашений, оно было принято членами ВТО как «единое обязательство» (англ.: «</a:t>
            </a:r>
            <a:r>
              <a:rPr lang="en-US" sz="1800" dirty="0" smtClean="0"/>
              <a:t>single</a:t>
            </a:r>
            <a:r>
              <a:rPr lang="en-GB" sz="1800" dirty="0" smtClean="0"/>
              <a:t> undertaking</a:t>
            </a:r>
            <a:r>
              <a:rPr lang="ru-RU" sz="1800" dirty="0" smtClean="0"/>
              <a:t>»</a:t>
            </a:r>
            <a:r>
              <a:rPr lang="en-GB" sz="1800" dirty="0" smtClean="0"/>
              <a:t>)</a:t>
            </a:r>
            <a:r>
              <a:rPr lang="ru-RU" sz="1800" dirty="0" smtClean="0"/>
              <a:t>;</a:t>
            </a:r>
          </a:p>
          <a:p>
            <a:r>
              <a:rPr lang="ru-RU" sz="1800" dirty="0" smtClean="0"/>
              <a:t>Все многосторонние соглашения в рамках ВТО применяются равным образом и имеют равную обязательную силу для членов ВТО;</a:t>
            </a:r>
          </a:p>
          <a:p>
            <a:r>
              <a:rPr lang="ru-RU" sz="1800" dirty="0" smtClean="0"/>
              <a:t>Положения многосторонних соглашений ВТО представляют собой «неразделимый комплекс прав и мер регулирования, которые должны рассматриваться в совокупности»</a:t>
            </a:r>
            <a:r>
              <a:rPr lang="en-GB" sz="1800" dirty="0" smtClean="0"/>
              <a:t> </a:t>
            </a:r>
            <a:r>
              <a:rPr lang="en-GB" sz="1800" dirty="0" smtClean="0">
                <a:sym typeface="Wingdings"/>
              </a:rPr>
              <a:t> </a:t>
            </a:r>
            <a:r>
              <a:rPr lang="ru-RU" sz="1800" dirty="0" smtClean="0">
                <a:sym typeface="Wingdings"/>
              </a:rPr>
              <a:t>Соглашение об учреждении ВТО – единый международный договор;</a:t>
            </a:r>
          </a:p>
          <a:p>
            <a:r>
              <a:rPr lang="ru-RU" sz="1800" dirty="0" smtClean="0">
                <a:sym typeface="Wingdings"/>
              </a:rPr>
              <a:t>Отдельные части Соглашения об учреждении ВТО разрабатывались отдельно друг от друга, порой в рамках разных этапов многосторонних торговых переговоров </a:t>
            </a:r>
            <a:r>
              <a:rPr lang="en-GB" sz="1800" dirty="0" smtClean="0">
                <a:sym typeface="Wingdings"/>
              </a:rPr>
              <a:t> </a:t>
            </a:r>
            <a:r>
              <a:rPr lang="ru-RU" sz="1800" dirty="0" smtClean="0">
                <a:sym typeface="Wingdings"/>
              </a:rPr>
              <a:t>Ст. </a:t>
            </a:r>
            <a:r>
              <a:rPr lang="en-GB" sz="1800" dirty="0" smtClean="0">
                <a:sym typeface="Wingdings"/>
              </a:rPr>
              <a:t>XVI:3 </a:t>
            </a:r>
            <a:r>
              <a:rPr lang="ru-RU" sz="1800" dirty="0" smtClean="0">
                <a:sym typeface="Wingdings"/>
              </a:rPr>
              <a:t>Соглашения об учреждении ВТО: «</a:t>
            </a:r>
            <a:r>
              <a:rPr lang="ru-RU" sz="1800" dirty="0">
                <a:sym typeface="Wingdings"/>
              </a:rPr>
              <a:t>3. В случае коллизии между положением настоящего Соглашения и положением любого из Многосторонних торговых </a:t>
            </a:r>
            <a:r>
              <a:rPr lang="ru-RU" sz="1800" dirty="0" smtClean="0">
                <a:sym typeface="Wingdings"/>
              </a:rPr>
              <a:t>соглашений </a:t>
            </a:r>
            <a:r>
              <a:rPr lang="ru-RU" sz="1800" dirty="0">
                <a:sym typeface="Wingdings"/>
              </a:rPr>
              <a:t>в отношении указанной коллизии имеет преимущественную силу положение настоящего </a:t>
            </a:r>
            <a:r>
              <a:rPr lang="ru-RU" sz="1800" dirty="0" smtClean="0">
                <a:sym typeface="Wingdings"/>
              </a:rPr>
              <a:t>Соглашения».</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19</a:t>
            </a:fld>
            <a:endParaRPr lang="ru-RU" dirty="0"/>
          </a:p>
        </p:txBody>
      </p:sp>
    </p:spTree>
    <p:extLst>
      <p:ext uri="{BB962C8B-B14F-4D97-AF65-F5344CB8AC3E}">
        <p14:creationId xmlns:p14="http://schemas.microsoft.com/office/powerpoint/2010/main" val="151753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66162" cy="1069975"/>
          </a:xfrm>
        </p:spPr>
        <p:txBody>
          <a:bodyPr/>
          <a:lstStyle/>
          <a:p>
            <a:r>
              <a:rPr lang="ru-RU" sz="3600" dirty="0" smtClean="0"/>
              <a:t>Содержание</a:t>
            </a:r>
            <a:endParaRPr lang="en-US" sz="3600" dirty="0"/>
          </a:p>
        </p:txBody>
      </p:sp>
      <p:sp>
        <p:nvSpPr>
          <p:cNvPr id="3" name="Content Placeholder 2"/>
          <p:cNvSpPr>
            <a:spLocks noGrp="1"/>
          </p:cNvSpPr>
          <p:nvPr>
            <p:ph idx="1"/>
          </p:nvPr>
        </p:nvSpPr>
        <p:spPr>
          <a:xfrm>
            <a:off x="395536" y="908720"/>
            <a:ext cx="8280920" cy="5544616"/>
          </a:xfrm>
        </p:spPr>
        <p:txBody>
          <a:bodyPr/>
          <a:lstStyle/>
          <a:p>
            <a:pPr marL="0" indent="0">
              <a:buNone/>
              <a:tabLst>
                <a:tab pos="1147763" algn="l"/>
              </a:tabLst>
            </a:pPr>
            <a:r>
              <a:rPr lang="ru-RU" sz="1800" dirty="0" smtClean="0"/>
              <a:t>Слайд </a:t>
            </a:r>
            <a:r>
              <a:rPr lang="en-US" sz="1800" dirty="0" smtClean="0"/>
              <a:t>1	  </a:t>
            </a:r>
            <a:r>
              <a:rPr lang="ru-RU" sz="1800" dirty="0" smtClean="0"/>
              <a:t>    Титульный слайд</a:t>
            </a:r>
            <a:endParaRPr lang="en-US" sz="1800" dirty="0" smtClean="0"/>
          </a:p>
          <a:p>
            <a:pPr marL="0" indent="0">
              <a:buNone/>
              <a:tabLst>
                <a:tab pos="1147763" algn="l"/>
              </a:tabLst>
            </a:pPr>
            <a:r>
              <a:rPr lang="ru-RU" sz="1800" dirty="0" smtClean="0"/>
              <a:t>Слайды</a:t>
            </a:r>
            <a:r>
              <a:rPr lang="en-US" sz="1800" dirty="0" smtClean="0"/>
              <a:t> 2-3	  </a:t>
            </a:r>
            <a:r>
              <a:rPr lang="ru-RU" sz="1800" dirty="0" smtClean="0"/>
              <a:t>    Содержание</a:t>
            </a:r>
            <a:endParaRPr lang="en-US" sz="1800" dirty="0" smtClean="0"/>
          </a:p>
          <a:p>
            <a:pPr marL="0" indent="0">
              <a:buNone/>
              <a:tabLst>
                <a:tab pos="1147763" algn="l"/>
              </a:tabLst>
            </a:pPr>
            <a:r>
              <a:rPr lang="ru-RU" sz="1800" dirty="0" smtClean="0"/>
              <a:t>Слайд</a:t>
            </a:r>
            <a:r>
              <a:rPr lang="en-US" sz="1800" dirty="0" smtClean="0"/>
              <a:t> 4	  </a:t>
            </a:r>
            <a:r>
              <a:rPr lang="ru-RU" sz="1800" dirty="0" smtClean="0"/>
              <a:t>    План лекции</a:t>
            </a:r>
          </a:p>
          <a:p>
            <a:pPr marL="0" indent="0">
              <a:buNone/>
              <a:tabLst>
                <a:tab pos="1147763" algn="l"/>
              </a:tabLst>
            </a:pPr>
            <a:r>
              <a:rPr lang="ru-RU" sz="1800" dirty="0" smtClean="0"/>
              <a:t>Слайд</a:t>
            </a:r>
            <a:r>
              <a:rPr lang="en-US" sz="1800" dirty="0" smtClean="0"/>
              <a:t> 5</a:t>
            </a:r>
            <a:r>
              <a:rPr lang="ru-RU" sz="1800" dirty="0"/>
              <a:t>             Концепция экономической глобализации и возникновение </a:t>
            </a:r>
            <a:endParaRPr lang="ru-RU" sz="1800" dirty="0" smtClean="0"/>
          </a:p>
          <a:p>
            <a:pPr marL="0" indent="0">
              <a:buNone/>
              <a:tabLst>
                <a:tab pos="1147763" algn="l"/>
              </a:tabLst>
            </a:pPr>
            <a:r>
              <a:rPr lang="ru-RU" sz="1800" dirty="0"/>
              <a:t> </a:t>
            </a:r>
            <a:r>
              <a:rPr lang="ru-RU" sz="1800" dirty="0" smtClean="0"/>
              <a:t>                           глобальной </a:t>
            </a:r>
            <a:r>
              <a:rPr lang="ru-RU" sz="1800" dirty="0"/>
              <a:t>экономики</a:t>
            </a:r>
            <a:r>
              <a:rPr lang="en-US" sz="1800" dirty="0" smtClean="0"/>
              <a:t>	</a:t>
            </a:r>
          </a:p>
          <a:p>
            <a:pPr marL="0" indent="0">
              <a:buNone/>
              <a:tabLst>
                <a:tab pos="1147763" algn="l"/>
              </a:tabLst>
            </a:pPr>
            <a:r>
              <a:rPr lang="ru-RU" sz="1800" dirty="0" smtClean="0"/>
              <a:t>Слайды</a:t>
            </a:r>
            <a:r>
              <a:rPr lang="en-US" sz="1800" dirty="0" smtClean="0"/>
              <a:t> </a:t>
            </a:r>
            <a:r>
              <a:rPr lang="ru-RU" sz="1800" dirty="0"/>
              <a:t>6</a:t>
            </a:r>
            <a:r>
              <a:rPr lang="ru-RU" sz="1800" dirty="0" smtClean="0"/>
              <a:t>-8       Свободная </a:t>
            </a:r>
            <a:r>
              <a:rPr lang="en-GB" sz="1800" dirty="0" err="1"/>
              <a:t>vs</a:t>
            </a:r>
            <a:r>
              <a:rPr lang="en-GB" sz="1800" dirty="0"/>
              <a:t> </a:t>
            </a:r>
            <a:r>
              <a:rPr lang="ru-RU" sz="1800" dirty="0"/>
              <a:t>ограниченная </a:t>
            </a:r>
            <a:r>
              <a:rPr lang="ru-RU" sz="1800" dirty="0" smtClean="0"/>
              <a:t>торговля</a:t>
            </a:r>
            <a:r>
              <a:rPr lang="en-US" sz="1800" dirty="0"/>
              <a:t>	</a:t>
            </a:r>
            <a:r>
              <a:rPr lang="en-US" sz="1800" dirty="0" smtClean="0"/>
              <a:t>  </a:t>
            </a:r>
            <a:r>
              <a:rPr lang="ru-RU" sz="1800" dirty="0" smtClean="0"/>
              <a:t>    </a:t>
            </a:r>
          </a:p>
          <a:p>
            <a:pPr marL="0" indent="0">
              <a:buNone/>
              <a:tabLst>
                <a:tab pos="1147763" algn="l"/>
              </a:tabLst>
            </a:pPr>
            <a:r>
              <a:rPr lang="ru-RU" sz="1800" dirty="0" smtClean="0"/>
              <a:t>Слайд</a:t>
            </a:r>
            <a:r>
              <a:rPr lang="en-US" sz="1800" dirty="0" smtClean="0"/>
              <a:t> </a:t>
            </a:r>
            <a:r>
              <a:rPr lang="ru-RU" sz="1800" dirty="0" smtClean="0"/>
              <a:t>9             Право ВТО</a:t>
            </a:r>
            <a:r>
              <a:rPr lang="en-US" sz="1800" dirty="0"/>
              <a:t>	</a:t>
            </a:r>
            <a:r>
              <a:rPr lang="en-US" sz="1800" dirty="0" smtClean="0"/>
              <a:t>  </a:t>
            </a:r>
            <a:r>
              <a:rPr lang="ru-RU" sz="1800" dirty="0" smtClean="0"/>
              <a:t>    </a:t>
            </a:r>
          </a:p>
          <a:p>
            <a:pPr marL="0" indent="0">
              <a:buNone/>
              <a:tabLst>
                <a:tab pos="1147763" algn="l"/>
              </a:tabLst>
            </a:pPr>
            <a:r>
              <a:rPr lang="ru-RU" sz="1800" dirty="0"/>
              <a:t>Слайд 10           Правила международной торговли </a:t>
            </a:r>
            <a:r>
              <a:rPr lang="en-US" sz="1800" dirty="0" smtClean="0"/>
              <a:t> </a:t>
            </a:r>
          </a:p>
          <a:p>
            <a:pPr marL="0" indent="0">
              <a:buNone/>
              <a:tabLst>
                <a:tab pos="1147763" algn="l"/>
              </a:tabLst>
            </a:pPr>
            <a:r>
              <a:rPr lang="ru-RU" sz="1800" dirty="0"/>
              <a:t>Слайд 11           Международное экономическое право и право ВТО   </a:t>
            </a:r>
            <a:r>
              <a:rPr lang="en-US" sz="1800" dirty="0"/>
              <a:t>	</a:t>
            </a:r>
            <a:r>
              <a:rPr lang="en-US" sz="1800" dirty="0" smtClean="0"/>
              <a:t>  </a:t>
            </a:r>
            <a:endParaRPr lang="ru-RU" sz="1800" dirty="0" smtClean="0"/>
          </a:p>
          <a:p>
            <a:pPr marL="0" indent="0">
              <a:buNone/>
              <a:tabLst>
                <a:tab pos="1147763" algn="l"/>
              </a:tabLst>
            </a:pPr>
            <a:r>
              <a:rPr lang="ru-RU" sz="1800" dirty="0" smtClean="0"/>
              <a:t>Слайд</a:t>
            </a:r>
            <a:r>
              <a:rPr lang="en-US" sz="1800" dirty="0" smtClean="0"/>
              <a:t> 1</a:t>
            </a:r>
            <a:r>
              <a:rPr lang="ru-RU" sz="1800" dirty="0" smtClean="0"/>
              <a:t>2           </a:t>
            </a:r>
            <a:r>
              <a:rPr lang="ru-RU" sz="1800" dirty="0"/>
              <a:t>Основные нормы права ВТО</a:t>
            </a:r>
            <a:r>
              <a:rPr lang="en-US" sz="1800" dirty="0"/>
              <a:t>	</a:t>
            </a:r>
            <a:r>
              <a:rPr lang="ru-RU" sz="1800" dirty="0" smtClean="0"/>
              <a:t>       </a:t>
            </a:r>
          </a:p>
          <a:p>
            <a:pPr marL="0" indent="0">
              <a:buNone/>
              <a:tabLst>
                <a:tab pos="1147763" algn="l"/>
              </a:tabLst>
            </a:pPr>
            <a:r>
              <a:rPr lang="ru-RU" sz="1800" dirty="0" smtClean="0"/>
              <a:t>Слайд 13           </a:t>
            </a:r>
            <a:r>
              <a:rPr lang="ru-RU" sz="1800" dirty="0">
                <a:sym typeface="Wingdings"/>
              </a:rPr>
              <a:t>Нормы о </a:t>
            </a:r>
            <a:r>
              <a:rPr lang="ru-RU" sz="1800" dirty="0" err="1">
                <a:sym typeface="Wingdings"/>
              </a:rPr>
              <a:t>недискриминации</a:t>
            </a:r>
            <a:r>
              <a:rPr lang="en-US" sz="1800" dirty="0"/>
              <a:t>	</a:t>
            </a:r>
            <a:r>
              <a:rPr lang="en-US" sz="1800" dirty="0" smtClean="0"/>
              <a:t>  </a:t>
            </a:r>
            <a:r>
              <a:rPr lang="ru-RU" sz="1800" dirty="0" smtClean="0"/>
              <a:t>     </a:t>
            </a:r>
          </a:p>
          <a:p>
            <a:pPr marL="0" indent="0">
              <a:buNone/>
              <a:tabLst>
                <a:tab pos="1147763" algn="l"/>
              </a:tabLst>
            </a:pPr>
            <a:r>
              <a:rPr lang="ru-RU" sz="1800" dirty="0" smtClean="0"/>
              <a:t>Слайд 14           </a:t>
            </a:r>
            <a:r>
              <a:rPr lang="ru-RU" sz="1800" dirty="0"/>
              <a:t>Нормы о доступе к </a:t>
            </a:r>
            <a:r>
              <a:rPr lang="ru-RU" sz="1800" dirty="0" smtClean="0"/>
              <a:t>рынку</a:t>
            </a:r>
          </a:p>
          <a:p>
            <a:pPr marL="0" indent="0">
              <a:buNone/>
              <a:tabLst>
                <a:tab pos="1147763" algn="l"/>
              </a:tabLst>
            </a:pPr>
            <a:r>
              <a:rPr lang="ru-RU" sz="1800" dirty="0" smtClean="0"/>
              <a:t>Слайд </a:t>
            </a:r>
            <a:r>
              <a:rPr lang="ru-RU" sz="1800" dirty="0"/>
              <a:t>15           Нормы о недобросовестной </a:t>
            </a:r>
            <a:r>
              <a:rPr lang="ru-RU" sz="1800" dirty="0" smtClean="0"/>
              <a:t>торговле</a:t>
            </a:r>
          </a:p>
          <a:p>
            <a:pPr marL="0" indent="0">
              <a:buNone/>
              <a:tabLst>
                <a:tab pos="1147763" algn="l"/>
              </a:tabLst>
            </a:pPr>
            <a:r>
              <a:rPr lang="ru-RU" sz="1800" dirty="0"/>
              <a:t>Слайд 16           Нормы о столкновении либерализации торговли с другими </a:t>
            </a:r>
            <a:endParaRPr lang="ru-RU" sz="1800" dirty="0" smtClean="0"/>
          </a:p>
          <a:p>
            <a:pPr marL="0" indent="0">
              <a:buNone/>
              <a:tabLst>
                <a:tab pos="1147763" algn="l"/>
              </a:tabLst>
            </a:pPr>
            <a:r>
              <a:rPr lang="ru-RU" sz="1800" dirty="0"/>
              <a:t> </a:t>
            </a:r>
            <a:r>
              <a:rPr lang="ru-RU" sz="1800" dirty="0" smtClean="0"/>
              <a:t>                           общественными </a:t>
            </a:r>
            <a:r>
              <a:rPr lang="ru-RU" sz="1800" dirty="0"/>
              <a:t>ценностями и интересами</a:t>
            </a:r>
            <a:endParaRPr lang="en-US"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2</a:t>
            </a:fld>
            <a:endParaRPr lang="ru-RU" dirty="0"/>
          </a:p>
        </p:txBody>
      </p:sp>
    </p:spTree>
    <p:extLst>
      <p:ext uri="{BB962C8B-B14F-4D97-AF65-F5344CB8AC3E}">
        <p14:creationId xmlns:p14="http://schemas.microsoft.com/office/powerpoint/2010/main" val="693859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a:t>Соглашение об учреждении ВТО </a:t>
            </a:r>
            <a:r>
              <a:rPr lang="ru-RU" sz="3600" dirty="0" smtClean="0"/>
              <a:t>(2)</a:t>
            </a:r>
            <a:endParaRPr lang="ru-RU" sz="3600" dirty="0"/>
          </a:p>
        </p:txBody>
      </p:sp>
      <p:sp>
        <p:nvSpPr>
          <p:cNvPr id="3" name="Содержимое 2"/>
          <p:cNvSpPr>
            <a:spLocks noGrp="1"/>
          </p:cNvSpPr>
          <p:nvPr>
            <p:ph idx="1"/>
          </p:nvPr>
        </p:nvSpPr>
        <p:spPr>
          <a:xfrm>
            <a:off x="395536" y="1268760"/>
            <a:ext cx="8352928" cy="5040560"/>
          </a:xfrm>
        </p:spPr>
        <p:txBody>
          <a:bodyPr/>
          <a:lstStyle/>
          <a:p>
            <a:r>
              <a:rPr lang="ru-RU" sz="1800" dirty="0" smtClean="0"/>
              <a:t>Приложение 1: </a:t>
            </a:r>
            <a:endParaRPr lang="en-GB" sz="1800" dirty="0" smtClean="0"/>
          </a:p>
          <a:p>
            <a:pPr lvl="1">
              <a:buFontTx/>
              <a:buChar char="-"/>
            </a:pPr>
            <a:r>
              <a:rPr lang="ru-RU" sz="1800" dirty="0" smtClean="0"/>
              <a:t>Приложение 1А. Многосторонние соглашения по торговле товарами</a:t>
            </a:r>
            <a:r>
              <a:rPr lang="en-GB" sz="1800" dirty="0" smtClean="0"/>
              <a:t> </a:t>
            </a:r>
            <a:r>
              <a:rPr lang="ru-RU" sz="1800" dirty="0" smtClean="0"/>
              <a:t>(англ. </a:t>
            </a:r>
            <a:r>
              <a:rPr lang="en-GB" sz="1800" dirty="0" smtClean="0"/>
              <a:t>Multilateral Agreements on Trade in Goods)</a:t>
            </a:r>
            <a:r>
              <a:rPr lang="ru-RU" sz="1800" dirty="0" smtClean="0"/>
              <a:t> (включая Генеральное соглашение по тарифам и торговле (ГАТТ)</a:t>
            </a:r>
            <a:r>
              <a:rPr lang="en-GB" sz="1800" dirty="0" smtClean="0"/>
              <a:t> 1994</a:t>
            </a:r>
            <a:r>
              <a:rPr lang="ru-RU" sz="1800" dirty="0" smtClean="0"/>
              <a:t>; англ. </a:t>
            </a:r>
            <a:r>
              <a:rPr lang="en-GB" sz="1800" dirty="0" smtClean="0"/>
              <a:t>General Agreement on Tariffs and Trade (GATT) 1994</a:t>
            </a:r>
            <a:r>
              <a:rPr lang="ru-RU" sz="1800" dirty="0" smtClean="0"/>
              <a:t>)</a:t>
            </a:r>
          </a:p>
          <a:p>
            <a:pPr lvl="1">
              <a:buFontTx/>
              <a:buChar char="-"/>
            </a:pPr>
            <a:r>
              <a:rPr lang="ru-RU" sz="1800" dirty="0"/>
              <a:t>Приложение 1В. Генеральное соглашение по торговле услугами (ГАТС)</a:t>
            </a:r>
            <a:r>
              <a:rPr lang="en-GB" sz="1800" dirty="0"/>
              <a:t> (</a:t>
            </a:r>
            <a:r>
              <a:rPr lang="ru-RU" sz="1800" dirty="0"/>
              <a:t>англ. </a:t>
            </a:r>
            <a:r>
              <a:rPr lang="en-GB" sz="1800" dirty="0"/>
              <a:t>General Agreement on Trade in Services (GATS))</a:t>
            </a:r>
            <a:endParaRPr lang="ru-RU" sz="1800" dirty="0"/>
          </a:p>
          <a:p>
            <a:pPr lvl="1">
              <a:buFontTx/>
              <a:buChar char="-"/>
            </a:pPr>
            <a:r>
              <a:rPr lang="ru-RU" sz="1800" dirty="0"/>
              <a:t>Приложение 1С. Соглашение о торговых аспектах прав интеллектуальной собственности (ТРИПС)</a:t>
            </a:r>
            <a:r>
              <a:rPr lang="en-GB" sz="1800" dirty="0"/>
              <a:t> (</a:t>
            </a:r>
            <a:r>
              <a:rPr lang="ru-RU" sz="1800" dirty="0"/>
              <a:t>англ. </a:t>
            </a:r>
            <a:r>
              <a:rPr lang="en-GB" sz="1800" dirty="0"/>
              <a:t>Agreement on Trade Related Aspects </a:t>
            </a:r>
            <a:r>
              <a:rPr lang="en-GB" sz="1800" dirty="0" smtClean="0"/>
              <a:t>of Intellectual Property Rights (TRIPS))</a:t>
            </a:r>
            <a:endParaRPr lang="ru-RU" sz="1800" dirty="0" smtClean="0"/>
          </a:p>
          <a:p>
            <a:r>
              <a:rPr lang="ru-RU" sz="1800" dirty="0" smtClean="0"/>
              <a:t>Приложение 2: Договоренность о правилах и процедурах разрешения споров (англ. </a:t>
            </a:r>
            <a:r>
              <a:rPr lang="en-GB" sz="1800" dirty="0" smtClean="0"/>
              <a:t>Understanding on Rules and Procedures for the Settlement of Disputes (DSU))</a:t>
            </a:r>
          </a:p>
          <a:p>
            <a:r>
              <a:rPr lang="ru-RU" sz="1800" dirty="0" smtClean="0"/>
              <a:t>Приложение 3: Механизм обзора торговой политики (англ. </a:t>
            </a:r>
            <a:r>
              <a:rPr lang="en-GB" sz="1800" dirty="0" smtClean="0"/>
              <a:t>Trade Policy Review Mechanism)</a:t>
            </a:r>
            <a:endParaRPr lang="ru-RU" sz="1800" dirty="0" smtClean="0"/>
          </a:p>
          <a:p>
            <a:r>
              <a:rPr lang="ru-RU" sz="1800" dirty="0" smtClean="0"/>
              <a:t>Приложение 4: Торговые соглашения с ограниченным кругом участников (англ. </a:t>
            </a:r>
            <a:r>
              <a:rPr lang="en-GB" sz="1800" dirty="0" err="1" smtClean="0"/>
              <a:t>Plurilateral</a:t>
            </a:r>
            <a:r>
              <a:rPr lang="en-GB" sz="1800" dirty="0" smtClean="0"/>
              <a:t> Trade Agreements)</a:t>
            </a:r>
            <a:endParaRPr lang="ru-RU" sz="1800" dirty="0" smtClean="0"/>
          </a:p>
          <a:p>
            <a:pPr>
              <a:buFontTx/>
              <a:buChar char="-"/>
            </a:pP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20</a:t>
            </a:fld>
            <a:endParaRPr lang="ru-RU" dirty="0"/>
          </a:p>
        </p:txBody>
      </p:sp>
    </p:spTree>
    <p:extLst>
      <p:ext uri="{BB962C8B-B14F-4D97-AF65-F5344CB8AC3E}">
        <p14:creationId xmlns:p14="http://schemas.microsoft.com/office/powerpoint/2010/main" val="2097962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512" y="3448"/>
            <a:ext cx="8666162" cy="1069975"/>
          </a:xfrm>
        </p:spPr>
        <p:txBody>
          <a:bodyPr/>
          <a:lstStyle/>
          <a:p>
            <a:r>
              <a:rPr lang="ru-RU" sz="3600" dirty="0" smtClean="0"/>
              <a:t>ГАТТ 1994 (1)</a:t>
            </a:r>
            <a:endParaRPr lang="ru-RU" sz="3600" dirty="0"/>
          </a:p>
        </p:txBody>
      </p:sp>
      <p:sp>
        <p:nvSpPr>
          <p:cNvPr id="3" name="Содержимое 2"/>
          <p:cNvSpPr>
            <a:spLocks noGrp="1"/>
          </p:cNvSpPr>
          <p:nvPr>
            <p:ph idx="1"/>
          </p:nvPr>
        </p:nvSpPr>
        <p:spPr>
          <a:xfrm>
            <a:off x="395536" y="980728"/>
            <a:ext cx="8496944" cy="5256584"/>
          </a:xfrm>
        </p:spPr>
        <p:txBody>
          <a:bodyPr/>
          <a:lstStyle/>
          <a:p>
            <a:pPr marL="291600" lvl="0">
              <a:spcAft>
                <a:spcPts val="0"/>
              </a:spcAft>
            </a:pPr>
            <a:r>
              <a:rPr lang="ru-RU" sz="1800" dirty="0" smtClean="0"/>
              <a:t>Устанавливает основные правила торговли товарами;</a:t>
            </a:r>
          </a:p>
          <a:p>
            <a:pPr marL="291600" lvl="0">
              <a:spcAft>
                <a:spcPts val="0"/>
              </a:spcAft>
            </a:pPr>
            <a:r>
              <a:rPr lang="ru-RU" sz="1800" dirty="0" smtClean="0"/>
              <a:t>Необычная структура Соглашения: </a:t>
            </a:r>
          </a:p>
          <a:p>
            <a:pPr marL="1087" lvl="0" indent="0">
              <a:spcAft>
                <a:spcPts val="0"/>
              </a:spcAft>
              <a:buNone/>
            </a:pPr>
            <a:r>
              <a:rPr lang="ru-RU" sz="1800" dirty="0" smtClean="0"/>
              <a:t>П. 1 ГАТТ: «Генеральное соглашение по тарифам и торговле 1994 г. (ГАТТ 1994) состоит из:</a:t>
            </a:r>
          </a:p>
          <a:p>
            <a:pPr marL="1087" lvl="0" indent="0">
              <a:spcAft>
                <a:spcPts val="0"/>
              </a:spcAft>
              <a:buNone/>
            </a:pPr>
            <a:r>
              <a:rPr lang="ru-RU" sz="1800" dirty="0" smtClean="0"/>
              <a:t>а. Положений Генерального соглашения по тарифам и торговле от 30 октября 1947 г…</a:t>
            </a:r>
          </a:p>
          <a:p>
            <a:pPr marL="1087" lvl="0" indent="0">
              <a:spcAft>
                <a:spcPts val="0"/>
              </a:spcAft>
              <a:buNone/>
            </a:pPr>
            <a:r>
              <a:rPr lang="en-GB" sz="1800" dirty="0" smtClean="0"/>
              <a:t>b. </a:t>
            </a:r>
            <a:r>
              <a:rPr lang="ru-RU" sz="1800" dirty="0" smtClean="0"/>
              <a:t>Положений правовых документов, указанных ниже, которые вступили в силу в соответствии с ГАТТ 1947 до вступления в силу Соглашения об учреждении ВТО…</a:t>
            </a:r>
          </a:p>
          <a:p>
            <a:pPr marL="1087" lvl="0" indent="0">
              <a:spcAft>
                <a:spcPts val="0"/>
              </a:spcAft>
              <a:buNone/>
            </a:pPr>
            <a:r>
              <a:rPr lang="ru-RU" sz="1800" dirty="0" smtClean="0"/>
              <a:t>с. Договоренностей, указанных ниже… и</a:t>
            </a:r>
          </a:p>
          <a:p>
            <a:pPr marL="1087" lvl="0" indent="0">
              <a:spcAft>
                <a:spcPts val="0"/>
              </a:spcAft>
              <a:buNone/>
            </a:pPr>
            <a:r>
              <a:rPr lang="en-GB" sz="1800" dirty="0" smtClean="0"/>
              <a:t>d. </a:t>
            </a:r>
            <a:r>
              <a:rPr lang="ru-RU" sz="1800" dirty="0" err="1" smtClean="0"/>
              <a:t>Марракешского</a:t>
            </a:r>
            <a:r>
              <a:rPr lang="ru-RU" sz="1800" dirty="0" smtClean="0"/>
              <a:t> протокола к ГАТТ 1994».</a:t>
            </a:r>
          </a:p>
          <a:p>
            <a:pPr marL="286837" indent="-285750">
              <a:spcAft>
                <a:spcPts val="0"/>
              </a:spcAft>
            </a:pPr>
            <a:r>
              <a:rPr lang="ru-RU" sz="1800" dirty="0" smtClean="0"/>
              <a:t>Необходимость разделить ГАТТ 1947 и ГАТТ 1994 </a:t>
            </a:r>
            <a:r>
              <a:rPr lang="ru-RU" sz="1800" dirty="0" smtClean="0">
                <a:sym typeface="Wingdings"/>
              </a:rPr>
              <a:t></a:t>
            </a:r>
            <a:r>
              <a:rPr lang="en-GB" sz="1800" dirty="0" smtClean="0">
                <a:sym typeface="Wingdings"/>
              </a:rPr>
              <a:t> </a:t>
            </a:r>
            <a:r>
              <a:rPr lang="ru-RU" sz="1800" dirty="0" smtClean="0">
                <a:sym typeface="Wingdings"/>
              </a:rPr>
              <a:t>Ст. </a:t>
            </a:r>
            <a:r>
              <a:rPr lang="en-GB" sz="1800" dirty="0" smtClean="0">
                <a:sym typeface="Wingdings"/>
              </a:rPr>
              <a:t>II:4 </a:t>
            </a:r>
            <a:r>
              <a:rPr lang="ru-RU" sz="1800" dirty="0" smtClean="0">
                <a:sym typeface="Wingdings"/>
              </a:rPr>
              <a:t>Соглашения об учреждении ВТО:</a:t>
            </a:r>
          </a:p>
          <a:p>
            <a:pPr marL="1087" indent="0">
              <a:spcAft>
                <a:spcPts val="0"/>
              </a:spcAft>
              <a:buNone/>
            </a:pPr>
            <a:r>
              <a:rPr lang="ru-RU" sz="1800" dirty="0" smtClean="0">
                <a:sym typeface="Wingdings"/>
              </a:rPr>
              <a:t>«4. Генеральное соглашение по тарифам и торговле 1994 года, приведенное в Приложении 1А (в дальнейшем именуемое «ГАТТ 1994»), является юридически отличным от Генерального соглашения по тарифам и торговле от 30 октября 1947 г., приложенного к Заключительному акту, принятому по завершении второй сессии Подготовительного комитета Конференции Объединенных Наций по торговле и занятости, с последующими уточнениями, дополнениями или изменениями (в дальнейшем именуемого «ГАТТ 1947»)».</a:t>
            </a:r>
          </a:p>
        </p:txBody>
      </p:sp>
      <p:sp>
        <p:nvSpPr>
          <p:cNvPr id="4" name="Номер слайда 3"/>
          <p:cNvSpPr>
            <a:spLocks noGrp="1"/>
          </p:cNvSpPr>
          <p:nvPr>
            <p:ph type="sldNum" sz="quarter" idx="11"/>
          </p:nvPr>
        </p:nvSpPr>
        <p:spPr/>
        <p:txBody>
          <a:bodyPr/>
          <a:lstStyle/>
          <a:p>
            <a:fld id="{906785E3-84EE-4EB7-80F5-7D7C537A6051}" type="slidenum">
              <a:rPr lang="ru-RU" smtClean="0"/>
              <a:t>21</a:t>
            </a:fld>
            <a:endParaRPr lang="ru-RU" dirty="0"/>
          </a:p>
        </p:txBody>
      </p:sp>
    </p:spTree>
    <p:extLst>
      <p:ext uri="{BB962C8B-B14F-4D97-AF65-F5344CB8AC3E}">
        <p14:creationId xmlns:p14="http://schemas.microsoft.com/office/powerpoint/2010/main" val="3433728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66162" cy="1069975"/>
          </a:xfrm>
        </p:spPr>
        <p:txBody>
          <a:bodyPr/>
          <a:lstStyle/>
          <a:p>
            <a:r>
              <a:rPr lang="ru-RU" sz="3600" dirty="0"/>
              <a:t>ГАТТ 1994 </a:t>
            </a:r>
            <a:r>
              <a:rPr lang="ru-RU" sz="3600" dirty="0" smtClean="0"/>
              <a:t>(2)</a:t>
            </a:r>
            <a:endParaRPr lang="ru-RU" sz="3600" dirty="0"/>
          </a:p>
        </p:txBody>
      </p:sp>
      <p:sp>
        <p:nvSpPr>
          <p:cNvPr id="3" name="Содержимое 2"/>
          <p:cNvSpPr>
            <a:spLocks noGrp="1"/>
          </p:cNvSpPr>
          <p:nvPr>
            <p:ph idx="1"/>
          </p:nvPr>
        </p:nvSpPr>
        <p:spPr>
          <a:xfrm>
            <a:off x="395536" y="764704"/>
            <a:ext cx="8280920" cy="5832648"/>
          </a:xfrm>
        </p:spPr>
        <p:txBody>
          <a:bodyPr>
            <a:noAutofit/>
          </a:bodyPr>
          <a:lstStyle/>
          <a:p>
            <a:pPr lvl="0"/>
            <a:r>
              <a:rPr lang="ru-RU" sz="1800" dirty="0" smtClean="0"/>
              <a:t>ГАТТ 1947 больше не действует (был отменен в 1996 г.) </a:t>
            </a:r>
            <a:r>
              <a:rPr lang="ru-RU" sz="1800" dirty="0" smtClean="0">
                <a:sym typeface="Wingdings"/>
              </a:rPr>
              <a:t></a:t>
            </a:r>
            <a:r>
              <a:rPr lang="en-GB" sz="1800" dirty="0" smtClean="0">
                <a:sym typeface="Wingdings"/>
              </a:rPr>
              <a:t> </a:t>
            </a:r>
            <a:r>
              <a:rPr lang="ru-RU" sz="1800" dirty="0" smtClean="0">
                <a:sym typeface="Wingdings"/>
              </a:rPr>
              <a:t>действуют только те положения ГАТТ 1947, которые были инкорпорированы в текст ГАТТ 1994;</a:t>
            </a:r>
          </a:p>
          <a:p>
            <a:pPr lvl="0"/>
            <a:r>
              <a:rPr lang="ru-RU" sz="1800" dirty="0" smtClean="0">
                <a:sym typeface="Wingdings"/>
              </a:rPr>
              <a:t>ГАТТ 1994 содержит следующие положения:</a:t>
            </a:r>
          </a:p>
          <a:p>
            <a:pPr marL="0" lvl="0" indent="0">
              <a:buNone/>
            </a:pPr>
            <a:r>
              <a:rPr lang="ru-RU" sz="1800" dirty="0" smtClean="0">
                <a:sym typeface="Wingdings"/>
              </a:rPr>
              <a:t>Ст. </a:t>
            </a:r>
            <a:r>
              <a:rPr lang="en-GB" sz="1800" dirty="0" smtClean="0">
                <a:sym typeface="Wingdings"/>
              </a:rPr>
              <a:t>I </a:t>
            </a:r>
            <a:r>
              <a:rPr lang="ru-RU" sz="1800" dirty="0" smtClean="0">
                <a:sym typeface="Wingdings"/>
              </a:rPr>
              <a:t>Режим наибольшего благоприятствования</a:t>
            </a:r>
          </a:p>
          <a:p>
            <a:pPr marL="0" lvl="0" indent="0">
              <a:buNone/>
            </a:pPr>
            <a:r>
              <a:rPr lang="ru-RU" sz="1800" dirty="0" smtClean="0">
                <a:sym typeface="Wingdings"/>
              </a:rPr>
              <a:t>Ст. </a:t>
            </a:r>
            <a:r>
              <a:rPr lang="en-GB" sz="1800" dirty="0" smtClean="0">
                <a:sym typeface="Wingdings"/>
              </a:rPr>
              <a:t>II </a:t>
            </a:r>
            <a:r>
              <a:rPr lang="ru-RU" sz="1800" dirty="0" smtClean="0">
                <a:sym typeface="Wingdings"/>
              </a:rPr>
              <a:t>Тарифные уступки</a:t>
            </a:r>
          </a:p>
          <a:p>
            <a:pPr marL="0" lvl="0" indent="0">
              <a:buNone/>
            </a:pPr>
            <a:r>
              <a:rPr lang="ru-RU" sz="1800" dirty="0" smtClean="0">
                <a:sym typeface="Wingdings"/>
              </a:rPr>
              <a:t>Ст. </a:t>
            </a:r>
            <a:r>
              <a:rPr lang="en-GB" sz="1800" dirty="0" smtClean="0">
                <a:sym typeface="Wingdings"/>
              </a:rPr>
              <a:t>III </a:t>
            </a:r>
            <a:r>
              <a:rPr lang="ru-RU" sz="1800" dirty="0" smtClean="0">
                <a:sym typeface="Wingdings"/>
              </a:rPr>
              <a:t>Национальный режим внутреннего налогообложения и регулирования</a:t>
            </a:r>
          </a:p>
          <a:p>
            <a:pPr marL="0" lvl="0" indent="0">
              <a:buNone/>
            </a:pPr>
            <a:r>
              <a:rPr lang="ru-RU" sz="1800" dirty="0" smtClean="0">
                <a:sym typeface="Wingdings"/>
              </a:rPr>
              <a:t>Ст. </a:t>
            </a:r>
            <a:r>
              <a:rPr lang="en-GB" sz="1800" dirty="0" smtClean="0">
                <a:sym typeface="Wingdings"/>
              </a:rPr>
              <a:t>VI </a:t>
            </a:r>
            <a:r>
              <a:rPr lang="ru-RU" sz="1800" dirty="0" smtClean="0">
                <a:sym typeface="Wingdings"/>
              </a:rPr>
              <a:t>Антидемпинговые и компенсационные пошлины</a:t>
            </a:r>
          </a:p>
          <a:p>
            <a:pPr marL="0" lvl="0" indent="0">
              <a:buNone/>
            </a:pPr>
            <a:r>
              <a:rPr lang="ru-RU" sz="1800" dirty="0" smtClean="0">
                <a:sym typeface="Wingdings"/>
              </a:rPr>
              <a:t>Ст. </a:t>
            </a:r>
            <a:r>
              <a:rPr lang="en-GB" sz="1800" dirty="0" smtClean="0">
                <a:sym typeface="Wingdings"/>
              </a:rPr>
              <a:t>VII </a:t>
            </a:r>
            <a:r>
              <a:rPr lang="ru-RU" sz="1800" dirty="0" smtClean="0">
                <a:sym typeface="Wingdings"/>
              </a:rPr>
              <a:t>Определение стоимости для таможенных целей</a:t>
            </a:r>
          </a:p>
          <a:p>
            <a:pPr marL="0" lvl="0" indent="0">
              <a:buNone/>
            </a:pPr>
            <a:r>
              <a:rPr lang="ru-RU" sz="1800" dirty="0" smtClean="0">
                <a:sym typeface="Wingdings"/>
              </a:rPr>
              <a:t>Ст. </a:t>
            </a:r>
            <a:r>
              <a:rPr lang="en-GB" sz="1800" dirty="0" smtClean="0">
                <a:sym typeface="Wingdings"/>
              </a:rPr>
              <a:t>VIII </a:t>
            </a:r>
            <a:r>
              <a:rPr lang="ru-RU" sz="1800" dirty="0" smtClean="0">
                <a:sym typeface="Wingdings"/>
              </a:rPr>
              <a:t>Таможенные сборы и формальности</a:t>
            </a:r>
          </a:p>
          <a:p>
            <a:pPr marL="0" lvl="0" indent="0">
              <a:buNone/>
            </a:pPr>
            <a:r>
              <a:rPr lang="ru-RU" sz="1800" dirty="0" smtClean="0">
                <a:sym typeface="Wingdings"/>
              </a:rPr>
              <a:t>Ст. </a:t>
            </a:r>
            <a:r>
              <a:rPr lang="en-GB" sz="1800" dirty="0" smtClean="0">
                <a:sym typeface="Wingdings"/>
              </a:rPr>
              <a:t>IX </a:t>
            </a:r>
            <a:r>
              <a:rPr lang="ru-RU" sz="1800" dirty="0" smtClean="0">
                <a:sym typeface="Wingdings"/>
              </a:rPr>
              <a:t>Сертификат происхождения товара</a:t>
            </a:r>
          </a:p>
          <a:p>
            <a:pPr marL="0" lvl="0" indent="0">
              <a:buNone/>
            </a:pPr>
            <a:r>
              <a:rPr lang="ru-RU" sz="1800" dirty="0" smtClean="0">
                <a:sym typeface="Wingdings"/>
              </a:rPr>
              <a:t>Ст. </a:t>
            </a:r>
            <a:r>
              <a:rPr lang="en-GB" sz="1800" dirty="0" smtClean="0">
                <a:sym typeface="Wingdings"/>
              </a:rPr>
              <a:t>X </a:t>
            </a:r>
            <a:r>
              <a:rPr lang="ru-RU" sz="1800" dirty="0" smtClean="0">
                <a:sym typeface="Wingdings"/>
              </a:rPr>
              <a:t>Публикация и администрирование торговых мер регулирования</a:t>
            </a:r>
          </a:p>
          <a:p>
            <a:pPr marL="0" lvl="0" indent="0">
              <a:buNone/>
            </a:pPr>
            <a:r>
              <a:rPr lang="ru-RU" sz="1800" dirty="0" smtClean="0">
                <a:sym typeface="Wingdings"/>
              </a:rPr>
              <a:t>Ст. </a:t>
            </a:r>
            <a:r>
              <a:rPr lang="en-GB" sz="1800" dirty="0" smtClean="0">
                <a:sym typeface="Wingdings"/>
              </a:rPr>
              <a:t>XI </a:t>
            </a:r>
            <a:r>
              <a:rPr lang="ru-RU" sz="1800" dirty="0" smtClean="0">
                <a:sym typeface="Wingdings"/>
              </a:rPr>
              <a:t>Количественные ограничения</a:t>
            </a:r>
          </a:p>
          <a:p>
            <a:pPr marL="0" lvl="0" indent="0">
              <a:buNone/>
            </a:pPr>
            <a:r>
              <a:rPr lang="ru-RU" sz="1800" dirty="0" smtClean="0">
                <a:sym typeface="Wingdings"/>
              </a:rPr>
              <a:t>Ст. </a:t>
            </a:r>
            <a:r>
              <a:rPr lang="en-GB" sz="1800" dirty="0" smtClean="0">
                <a:sym typeface="Wingdings"/>
              </a:rPr>
              <a:t>XII </a:t>
            </a:r>
            <a:r>
              <a:rPr lang="ru-RU" sz="1800" dirty="0" smtClean="0">
                <a:sym typeface="Wingdings"/>
              </a:rPr>
              <a:t>Ограничения для поддержания платежного баланса</a:t>
            </a:r>
          </a:p>
          <a:p>
            <a:pPr marL="0" lvl="0" indent="0">
              <a:buNone/>
            </a:pPr>
            <a:r>
              <a:rPr lang="ru-RU" sz="1800" dirty="0" smtClean="0">
                <a:sym typeface="Wingdings"/>
              </a:rPr>
              <a:t>Ст. </a:t>
            </a:r>
            <a:r>
              <a:rPr lang="en-GB" sz="1800" dirty="0" smtClean="0">
                <a:sym typeface="Wingdings"/>
              </a:rPr>
              <a:t>XIII </a:t>
            </a:r>
            <a:r>
              <a:rPr lang="ru-RU" sz="1800" dirty="0" smtClean="0">
                <a:sym typeface="Wingdings"/>
              </a:rPr>
              <a:t>Администрирование количественных ограничений</a:t>
            </a:r>
          </a:p>
          <a:p>
            <a:pPr marL="0" lvl="0" indent="0">
              <a:buNone/>
            </a:pPr>
            <a:r>
              <a:rPr lang="ru-RU" sz="1800" dirty="0" smtClean="0">
                <a:sym typeface="Wingdings"/>
              </a:rPr>
              <a:t>Ст. </a:t>
            </a:r>
            <a:r>
              <a:rPr lang="en-GB" sz="1800" dirty="0" smtClean="0">
                <a:sym typeface="Wingdings"/>
              </a:rPr>
              <a:t>XVI </a:t>
            </a:r>
            <a:r>
              <a:rPr lang="ru-RU" sz="1800" dirty="0" smtClean="0">
                <a:sym typeface="Wingdings"/>
              </a:rPr>
              <a:t>Субсидии</a:t>
            </a:r>
          </a:p>
          <a:p>
            <a:pPr marL="0" lvl="0" indent="0">
              <a:buNone/>
            </a:pPr>
            <a:r>
              <a:rPr lang="ru-RU" sz="1800" dirty="0" smtClean="0">
                <a:sym typeface="Wingdings"/>
              </a:rPr>
              <a:t>Ст. </a:t>
            </a:r>
            <a:r>
              <a:rPr lang="en-GB" sz="1800" dirty="0" smtClean="0">
                <a:sym typeface="Wingdings"/>
              </a:rPr>
              <a:t>XVII </a:t>
            </a:r>
            <a:r>
              <a:rPr lang="ru-RU" sz="1800" dirty="0" smtClean="0">
                <a:sym typeface="Wingdings"/>
              </a:rPr>
              <a:t>Государственные торговые предприятия </a:t>
            </a:r>
          </a:p>
          <a:p>
            <a:pPr marL="0" lvl="0" indent="0">
              <a:buNone/>
            </a:pPr>
            <a:endParaRPr lang="ru-RU" sz="1800" dirty="0" smtClean="0">
              <a:sym typeface="Wingdings"/>
            </a:endParaRPr>
          </a:p>
          <a:p>
            <a:pPr marL="0" lvl="0" indent="0">
              <a:buNone/>
            </a:pPr>
            <a:r>
              <a:rPr lang="ru-RU" sz="1800" dirty="0" smtClean="0">
                <a:sym typeface="Wingdings"/>
              </a:rPr>
              <a:t> </a:t>
            </a: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22</a:t>
            </a:fld>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9523"/>
            <a:ext cx="8666162" cy="1069975"/>
          </a:xfrm>
        </p:spPr>
        <p:txBody>
          <a:bodyPr/>
          <a:lstStyle/>
          <a:p>
            <a:r>
              <a:rPr lang="ru-RU" sz="3600" dirty="0"/>
              <a:t>ГАТТ 1994 </a:t>
            </a:r>
            <a:r>
              <a:rPr lang="ru-RU" sz="3600" dirty="0" smtClean="0"/>
              <a:t>(3)</a:t>
            </a:r>
            <a:endParaRPr lang="ru-RU" sz="3600" dirty="0"/>
          </a:p>
        </p:txBody>
      </p:sp>
      <p:sp>
        <p:nvSpPr>
          <p:cNvPr id="3" name="Содержимое 2"/>
          <p:cNvSpPr>
            <a:spLocks noGrp="1"/>
          </p:cNvSpPr>
          <p:nvPr>
            <p:ph idx="1"/>
          </p:nvPr>
        </p:nvSpPr>
        <p:spPr>
          <a:xfrm>
            <a:off x="467544" y="980728"/>
            <a:ext cx="8229600" cy="5328592"/>
          </a:xfrm>
        </p:spPr>
        <p:txBody>
          <a:bodyPr>
            <a:noAutofit/>
          </a:bodyPr>
          <a:lstStyle/>
          <a:p>
            <a:pPr marL="0" lvl="0" indent="0">
              <a:buNone/>
            </a:pPr>
            <a:r>
              <a:rPr lang="ru-RU" sz="1800" dirty="0" smtClean="0"/>
              <a:t>Ст. </a:t>
            </a:r>
            <a:r>
              <a:rPr lang="en-GB" sz="1800" dirty="0" smtClean="0"/>
              <a:t>XVIII </a:t>
            </a:r>
            <a:r>
              <a:rPr lang="ru-RU" sz="1800" dirty="0" smtClean="0"/>
              <a:t>Государственная поддержка экономического развития</a:t>
            </a:r>
          </a:p>
          <a:p>
            <a:pPr marL="0" lvl="0" indent="0">
              <a:buNone/>
            </a:pPr>
            <a:r>
              <a:rPr lang="ru-RU" sz="1800" dirty="0" smtClean="0"/>
              <a:t>Ст. </a:t>
            </a:r>
            <a:r>
              <a:rPr lang="en-GB" sz="1800" dirty="0" smtClean="0"/>
              <a:t>XIX </a:t>
            </a:r>
            <a:r>
              <a:rPr lang="ru-RU" sz="1800" dirty="0" smtClean="0"/>
              <a:t>Специальные защитные меры</a:t>
            </a:r>
          </a:p>
          <a:p>
            <a:pPr marL="0" lvl="0" indent="0">
              <a:buNone/>
            </a:pPr>
            <a:r>
              <a:rPr lang="ru-RU" sz="1800" dirty="0" smtClean="0"/>
              <a:t>Ст. </a:t>
            </a:r>
            <a:r>
              <a:rPr lang="en-GB" sz="1800" dirty="0" smtClean="0"/>
              <a:t>XX </a:t>
            </a:r>
            <a:r>
              <a:rPr lang="ru-RU" sz="1800" dirty="0" smtClean="0"/>
              <a:t>Общие исключения</a:t>
            </a:r>
          </a:p>
          <a:p>
            <a:pPr marL="0" lvl="0" indent="0">
              <a:buNone/>
            </a:pPr>
            <a:r>
              <a:rPr lang="ru-RU" sz="1800" dirty="0" smtClean="0"/>
              <a:t>Ст. </a:t>
            </a:r>
            <a:r>
              <a:rPr lang="en-GB" sz="1800" dirty="0" smtClean="0"/>
              <a:t>XXI </a:t>
            </a:r>
            <a:r>
              <a:rPr lang="ru-RU" sz="1800" dirty="0" smtClean="0"/>
              <a:t>Исключения по соображениям национальной безопасности</a:t>
            </a:r>
          </a:p>
          <a:p>
            <a:pPr marL="0" lvl="0" indent="0">
              <a:buNone/>
            </a:pPr>
            <a:r>
              <a:rPr lang="ru-RU" sz="1800" dirty="0" smtClean="0"/>
              <a:t>Ст. </a:t>
            </a:r>
            <a:r>
              <a:rPr lang="en-GB" sz="1800" dirty="0" smtClean="0"/>
              <a:t>XXII, XXIII </a:t>
            </a:r>
            <a:r>
              <a:rPr lang="ru-RU" sz="1800" dirty="0" smtClean="0"/>
              <a:t>Разрешение споров</a:t>
            </a:r>
          </a:p>
          <a:p>
            <a:pPr marL="0" lvl="0" indent="0">
              <a:buNone/>
            </a:pPr>
            <a:r>
              <a:rPr lang="ru-RU" sz="1800" dirty="0" smtClean="0"/>
              <a:t>Ст. </a:t>
            </a:r>
            <a:r>
              <a:rPr lang="en-GB" sz="1800" dirty="0" smtClean="0"/>
              <a:t>XXIV </a:t>
            </a:r>
            <a:r>
              <a:rPr lang="ru-RU" sz="1800" dirty="0" smtClean="0"/>
              <a:t>Региональная экономическая интеграция</a:t>
            </a:r>
          </a:p>
          <a:p>
            <a:pPr marL="0" lvl="0" indent="0">
              <a:buNone/>
            </a:pPr>
            <a:r>
              <a:rPr lang="ru-RU" sz="1800" dirty="0" smtClean="0"/>
              <a:t>Ст. </a:t>
            </a:r>
            <a:r>
              <a:rPr lang="en-GB" sz="1800" dirty="0" smtClean="0"/>
              <a:t>XXXVI-XXXVIII </a:t>
            </a:r>
            <a:r>
              <a:rPr lang="ru-RU" sz="1800" dirty="0" smtClean="0"/>
              <a:t>Торговля и развитие</a:t>
            </a:r>
          </a:p>
          <a:p>
            <a:r>
              <a:rPr lang="ru-RU" sz="1800" dirty="0" smtClean="0"/>
              <a:t>Некоторые из положений ГАТТ были изменены Договоренностями, также являющимися составной частью ГАТТ 1994. Например, Договоренность о толковании ст. </a:t>
            </a:r>
            <a:r>
              <a:rPr lang="en-GB" sz="1800" dirty="0" smtClean="0"/>
              <a:t>II:1(b) </a:t>
            </a:r>
            <a:r>
              <a:rPr lang="ru-RU" sz="1800" dirty="0" smtClean="0"/>
              <a:t>Генерального соглашения по тарифам и торговле;</a:t>
            </a:r>
          </a:p>
          <a:p>
            <a:r>
              <a:rPr lang="ru-RU" sz="1800" dirty="0" err="1" smtClean="0"/>
              <a:t>Марракешский</a:t>
            </a:r>
            <a:r>
              <a:rPr lang="ru-RU" sz="1800" dirty="0" smtClean="0"/>
              <a:t> протокол к ГАТТ содержит перечни уступок и обязательств по товарам для всех первоначальных членов ВТО.</a:t>
            </a: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23</a:t>
            </a:fld>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Иные многосторонние соглашения по торговле товарами</a:t>
            </a:r>
            <a:r>
              <a:rPr lang="en-GB" sz="3600" dirty="0" smtClean="0"/>
              <a:t> (1) </a:t>
            </a:r>
            <a:endParaRPr lang="ru-RU" sz="3600" dirty="0"/>
          </a:p>
        </p:txBody>
      </p:sp>
      <p:sp>
        <p:nvSpPr>
          <p:cNvPr id="3" name="Содержимое 2"/>
          <p:cNvSpPr>
            <a:spLocks noGrp="1"/>
          </p:cNvSpPr>
          <p:nvPr>
            <p:ph idx="1"/>
          </p:nvPr>
        </p:nvSpPr>
        <p:spPr>
          <a:xfrm>
            <a:off x="395536" y="1268760"/>
            <a:ext cx="8496944" cy="5112568"/>
          </a:xfrm>
        </p:spPr>
        <p:txBody>
          <a:bodyPr>
            <a:noAutofit/>
          </a:bodyPr>
          <a:lstStyle/>
          <a:p>
            <a:r>
              <a:rPr lang="ru-RU" sz="1800" dirty="0" smtClean="0"/>
              <a:t>Соглашение по сельскому хозяйству (англ. </a:t>
            </a:r>
            <a:r>
              <a:rPr lang="en-GB" sz="1800" dirty="0" smtClean="0"/>
              <a:t>Agreement on Agriculture)</a:t>
            </a:r>
          </a:p>
          <a:p>
            <a:r>
              <a:rPr lang="ru-RU" sz="1800" dirty="0" smtClean="0"/>
              <a:t>Соглашение по применению санитарных и фитосанитарных мер (англ. </a:t>
            </a:r>
            <a:r>
              <a:rPr lang="en-GB" sz="1800" dirty="0" smtClean="0"/>
              <a:t>Agreement on Application of Sanitary and </a:t>
            </a:r>
            <a:r>
              <a:rPr lang="en-GB" sz="1800" dirty="0" err="1" smtClean="0"/>
              <a:t>Phytosanitary</a:t>
            </a:r>
            <a:r>
              <a:rPr lang="en-GB" sz="1800" dirty="0" smtClean="0"/>
              <a:t> Measures; the SPS Agreement)</a:t>
            </a:r>
          </a:p>
          <a:p>
            <a:r>
              <a:rPr lang="ru-RU" sz="1800" dirty="0" smtClean="0"/>
              <a:t>Соглашение по текстилю и одежде (англ. </a:t>
            </a:r>
            <a:r>
              <a:rPr lang="en-GB" sz="1800" dirty="0" smtClean="0"/>
              <a:t>Agreement on Textiles and Clothing)</a:t>
            </a:r>
          </a:p>
          <a:p>
            <a:r>
              <a:rPr lang="ru-RU" sz="1800" dirty="0" smtClean="0"/>
              <a:t>Соглашение по техническим барьерам в торговле (англ. </a:t>
            </a:r>
            <a:r>
              <a:rPr lang="en-GB" sz="1800" dirty="0" smtClean="0"/>
              <a:t>Agreement on Technical Barriers to Trade; the TBT Agreement)</a:t>
            </a:r>
          </a:p>
          <a:p>
            <a:r>
              <a:rPr lang="ru-RU" sz="1800" dirty="0" smtClean="0"/>
              <a:t>Соглашение по инвестиционным мерам, связанным с торговлей (ТРИМС) (англ. </a:t>
            </a:r>
            <a:r>
              <a:rPr lang="en-GB" sz="1800" dirty="0" smtClean="0"/>
              <a:t>Agreement on Trade-Related Investment Measures; the TRIMS Agreement)</a:t>
            </a:r>
          </a:p>
          <a:p>
            <a:r>
              <a:rPr lang="ru-RU" sz="1800" dirty="0" smtClean="0"/>
              <a:t>Соглашение по применению Статьи </a:t>
            </a:r>
            <a:r>
              <a:rPr lang="en-GB" sz="1800" dirty="0" smtClean="0"/>
              <a:t>VI </a:t>
            </a:r>
            <a:r>
              <a:rPr lang="ru-RU" sz="1800" dirty="0" smtClean="0"/>
              <a:t>Генерального соглашения по тарифам и торговле 1994 г. (Антидемпинговое соглашение; Антидемпинговый кодекс) (англ. </a:t>
            </a:r>
            <a:r>
              <a:rPr lang="en-GB" sz="1800" dirty="0" smtClean="0"/>
              <a:t>Agreement on Implementation of Article VI of the General Agreement on Tariffs and Trade 1994; the Anti-Dumping Agreement)</a:t>
            </a:r>
          </a:p>
          <a:p>
            <a:r>
              <a:rPr lang="ru-RU" sz="1800" dirty="0" smtClean="0"/>
              <a:t>Соглашение по применению Статьи </a:t>
            </a:r>
            <a:r>
              <a:rPr lang="en-GB" sz="1800" dirty="0" smtClean="0"/>
              <a:t>VIII </a:t>
            </a:r>
            <a:r>
              <a:rPr lang="ru-RU" sz="1800" dirty="0" smtClean="0"/>
              <a:t>Генерального соглашения по тарифам и торговле 1994 г. (Соглашение по таможенной оценке) (англ. </a:t>
            </a:r>
            <a:r>
              <a:rPr lang="en-GB" sz="1800" dirty="0" smtClean="0"/>
              <a:t>Agreement on Implementation of Article VIII of the General Agreement on Tariffs and Trade 1994; the Customs Valuation Agreement)</a:t>
            </a:r>
            <a:endParaRPr lang="ru-RU" sz="1800" dirty="0"/>
          </a:p>
          <a:p>
            <a:endParaRPr lang="en-US" sz="16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24</a:t>
            </a:fld>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Иные многосторонние соглашения по торговле товарами</a:t>
            </a:r>
            <a:r>
              <a:rPr lang="en-GB" sz="3600" dirty="0"/>
              <a:t> </a:t>
            </a:r>
            <a:r>
              <a:rPr lang="en-GB" sz="3600" dirty="0" smtClean="0"/>
              <a:t>(2) </a:t>
            </a:r>
            <a:endParaRPr lang="ru-RU" sz="3600" dirty="0"/>
          </a:p>
        </p:txBody>
      </p:sp>
      <p:sp>
        <p:nvSpPr>
          <p:cNvPr id="3" name="Содержимое 2"/>
          <p:cNvSpPr>
            <a:spLocks noGrp="1"/>
          </p:cNvSpPr>
          <p:nvPr>
            <p:ph idx="1"/>
          </p:nvPr>
        </p:nvSpPr>
        <p:spPr/>
        <p:txBody>
          <a:bodyPr>
            <a:noAutofit/>
          </a:bodyPr>
          <a:lstStyle/>
          <a:p>
            <a:r>
              <a:rPr lang="ru-RU" sz="1800" dirty="0" smtClean="0"/>
              <a:t>Соглашение по предотгрузочной инспекции товаров (англ. </a:t>
            </a:r>
            <a:r>
              <a:rPr lang="en-GB" sz="1800" dirty="0" smtClean="0"/>
              <a:t>Agreement on </a:t>
            </a:r>
            <a:r>
              <a:rPr lang="en-GB" sz="1800" dirty="0" err="1" smtClean="0"/>
              <a:t>Preshipment</a:t>
            </a:r>
            <a:r>
              <a:rPr lang="en-GB" sz="1800" dirty="0" smtClean="0"/>
              <a:t> Inspection)</a:t>
            </a:r>
          </a:p>
          <a:p>
            <a:r>
              <a:rPr lang="ru-RU" sz="1800" dirty="0" smtClean="0"/>
              <a:t>Соглашение по правилам происхождения товаров (англ. </a:t>
            </a:r>
            <a:r>
              <a:rPr lang="en-GB" sz="1800" dirty="0" smtClean="0"/>
              <a:t>Agreement on Rules of Origin)</a:t>
            </a:r>
            <a:endParaRPr lang="ru-RU" sz="1800" dirty="0" smtClean="0"/>
          </a:p>
          <a:p>
            <a:r>
              <a:rPr lang="ru-RU" sz="1800" dirty="0" smtClean="0"/>
              <a:t>Соглашение по процедурам импортного лицензирования (англ. </a:t>
            </a:r>
            <a:r>
              <a:rPr lang="en-GB" sz="1800" dirty="0" smtClean="0"/>
              <a:t>Agreement on Import Licensing Procedures)</a:t>
            </a:r>
            <a:endParaRPr lang="ru-RU" sz="1800" dirty="0" smtClean="0"/>
          </a:p>
          <a:p>
            <a:r>
              <a:rPr lang="ru-RU" sz="1800" dirty="0" smtClean="0"/>
              <a:t>Соглашение по субсидиям и компенсационным мерам (англ. </a:t>
            </a:r>
            <a:r>
              <a:rPr lang="en-GB" sz="1800" dirty="0" smtClean="0"/>
              <a:t>Agreement on Subsidies and Countervailing Measures; the SCM Agreement)</a:t>
            </a:r>
          </a:p>
          <a:p>
            <a:r>
              <a:rPr lang="ru-RU" sz="1800" dirty="0" smtClean="0"/>
              <a:t>Соглашение по специальным защитным мерам (англ. </a:t>
            </a:r>
            <a:r>
              <a:rPr lang="en-GB" sz="1800" dirty="0" smtClean="0"/>
              <a:t>Agreement on Safeguards)</a:t>
            </a:r>
            <a:endParaRPr lang="ru-RU" sz="1800" dirty="0" smtClean="0"/>
          </a:p>
          <a:p>
            <a:r>
              <a:rPr lang="ru-RU" sz="1800" dirty="0" smtClean="0"/>
              <a:t>Данные многосторонние соглашения по торговле товарами содержат более детальные положения относительно тех аспектов, которым они посвящены. </a:t>
            </a:r>
            <a:r>
              <a:rPr lang="ru-RU" sz="1800" dirty="0" smtClean="0">
                <a:sym typeface="Wingdings"/>
              </a:rPr>
              <a:t></a:t>
            </a:r>
            <a:r>
              <a:rPr lang="en-GB" sz="1800" dirty="0" smtClean="0">
                <a:sym typeface="Wingdings"/>
              </a:rPr>
              <a:t> </a:t>
            </a:r>
            <a:r>
              <a:rPr lang="ru-RU" sz="1800" dirty="0">
                <a:sym typeface="Wingdings"/>
              </a:rPr>
              <a:t>П</a:t>
            </a:r>
            <a:r>
              <a:rPr lang="ru-RU" sz="1800" dirty="0" smtClean="0">
                <a:sym typeface="Wingdings"/>
              </a:rPr>
              <a:t>оложения ГАТТ и положения многосторонних торговых соглашений могут потенциально не совпадать или даже противоречить друг другу </a:t>
            </a:r>
            <a:r>
              <a:rPr lang="en-GB" sz="1800" dirty="0" smtClean="0">
                <a:sym typeface="Wingdings"/>
              </a:rPr>
              <a:t> </a:t>
            </a:r>
            <a:r>
              <a:rPr lang="ru-RU" sz="1800" dirty="0" smtClean="0">
                <a:sym typeface="Wingdings"/>
              </a:rPr>
              <a:t>Пояснительная записка к Приложению 1А Соглашения об учреждении ВТО: при коллизии положений ГАТТ и положений многосторонних соглашений по торговле товарами применяются последние. </a:t>
            </a:r>
            <a:endParaRPr lang="en-GB" sz="1800" dirty="0" smtClean="0"/>
          </a:p>
          <a:p>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25</a:t>
            </a:fld>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512" y="-11968"/>
            <a:ext cx="8666162" cy="1069975"/>
          </a:xfrm>
        </p:spPr>
        <p:txBody>
          <a:bodyPr/>
          <a:lstStyle/>
          <a:p>
            <a:r>
              <a:rPr lang="ru-RU" sz="3600" dirty="0" smtClean="0"/>
              <a:t>ГАТС (1)</a:t>
            </a:r>
            <a:endParaRPr lang="ru-RU" sz="3600" dirty="0"/>
          </a:p>
        </p:txBody>
      </p:sp>
      <p:sp>
        <p:nvSpPr>
          <p:cNvPr id="3" name="Содержимое 2"/>
          <p:cNvSpPr>
            <a:spLocks noGrp="1"/>
          </p:cNvSpPr>
          <p:nvPr>
            <p:ph idx="1"/>
          </p:nvPr>
        </p:nvSpPr>
        <p:spPr>
          <a:xfrm>
            <a:off x="179512" y="764704"/>
            <a:ext cx="8784976" cy="5544616"/>
          </a:xfrm>
        </p:spPr>
        <p:txBody>
          <a:bodyPr/>
          <a:lstStyle/>
          <a:p>
            <a:r>
              <a:rPr lang="ru-RU" sz="1800" dirty="0" smtClean="0"/>
              <a:t>Первое многостороннее соглашение, регулирующее торговлю услугами;</a:t>
            </a:r>
          </a:p>
          <a:p>
            <a:r>
              <a:rPr lang="ru-RU" sz="1800" dirty="0" smtClean="0"/>
              <a:t>Ст. </a:t>
            </a:r>
            <a:r>
              <a:rPr lang="en-GB" sz="1800" dirty="0" smtClean="0"/>
              <a:t>I:2 </a:t>
            </a:r>
            <a:r>
              <a:rPr lang="ru-RU" sz="1800" dirty="0" smtClean="0"/>
              <a:t>ГАТС: торговля услугами – поставка услуги: </a:t>
            </a:r>
          </a:p>
          <a:p>
            <a:pPr marL="800100" lvl="1" indent="-342900">
              <a:buAutoNum type="arabicParenR"/>
            </a:pPr>
            <a:r>
              <a:rPr lang="ru-RU" sz="1800" dirty="0"/>
              <a:t>С</a:t>
            </a:r>
            <a:r>
              <a:rPr lang="ru-RU" sz="1800" dirty="0" smtClean="0"/>
              <a:t> территории одного члена ВТО на территорию другого члена ВТО (трансграничная поставка);</a:t>
            </a:r>
          </a:p>
          <a:p>
            <a:pPr marL="800100" lvl="1" indent="-342900">
              <a:buFont typeface="Times New Roman" pitchFamily="18" charset="0"/>
              <a:buAutoNum type="arabicParenR"/>
            </a:pPr>
            <a:r>
              <a:rPr lang="ru-RU" sz="1800" dirty="0"/>
              <a:t>На территории одного члена ВТО потребителю другого члена ВТО, т.е. передвижение потребителя в страну, где предоставляется услуга (потребление за рубежом);</a:t>
            </a:r>
          </a:p>
          <a:p>
            <a:pPr marL="800100" lvl="1" indent="-342900">
              <a:buFont typeface="Times New Roman" pitchFamily="18" charset="0"/>
              <a:buAutoNum type="arabicParenR"/>
            </a:pPr>
            <a:r>
              <a:rPr lang="ru-RU" sz="1800" dirty="0"/>
              <a:t>Поставщиком услуги одного члена ВТО путем коммерческого присутствия на территории другого члена ВТО (коммерческое присутствие);</a:t>
            </a:r>
          </a:p>
          <a:p>
            <a:pPr marL="800100" lvl="1" indent="-342900">
              <a:buFont typeface="Times New Roman" pitchFamily="18" charset="0"/>
              <a:buAutoNum type="arabicParenR"/>
            </a:pPr>
            <a:r>
              <a:rPr lang="ru-RU" sz="1800" dirty="0"/>
              <a:t>Поставщиком услуги одного члена ВТО путем присутствия физических лиц этого члена ВТО на территории другого члена (перемещение физических лиц);</a:t>
            </a:r>
          </a:p>
          <a:p>
            <a:r>
              <a:rPr lang="ru-RU" sz="1800" dirty="0" smtClean="0"/>
              <a:t>Услуги – любая услуга в любом секторе, кроме услуг, предоставляемых при осуществлении государственной власти;</a:t>
            </a:r>
          </a:p>
          <a:p>
            <a:r>
              <a:rPr lang="ru-RU" sz="1800" dirty="0" smtClean="0"/>
              <a:t>Предоставление услуги включает в себя производство, распределение, маркетинг, продажу и поставку услуги;</a:t>
            </a:r>
          </a:p>
          <a:p>
            <a:r>
              <a:rPr lang="ru-RU" sz="1800" dirty="0" smtClean="0"/>
              <a:t>Поставка услуги путем коммерческого присутствия делает возможным применения положений ГАТС к иностранным инвестициям, осуществляемым поставщиками услуг.</a:t>
            </a:r>
          </a:p>
          <a:p>
            <a:endParaRPr lang="ru-RU" sz="1800" dirty="0" smtClean="0"/>
          </a:p>
          <a:p>
            <a:pPr marL="342900" indent="-342900">
              <a:buAutoNum type="arabicParenR"/>
            </a:pPr>
            <a:endParaRPr lang="ru-RU" sz="1800" dirty="0" smtClean="0"/>
          </a:p>
          <a:p>
            <a:pPr marL="0" indent="0">
              <a:buNone/>
            </a:pP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26</a:t>
            </a:fld>
            <a:endParaRPr lang="ru-RU" dirty="0"/>
          </a:p>
        </p:txBody>
      </p:sp>
    </p:spTree>
    <p:extLst>
      <p:ext uri="{BB962C8B-B14F-4D97-AF65-F5344CB8AC3E}">
        <p14:creationId xmlns:p14="http://schemas.microsoft.com/office/powerpoint/2010/main" val="4158191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pPr lvl="0"/>
            <a:r>
              <a:rPr lang="ru-RU" sz="3600" dirty="0"/>
              <a:t>ГАТС </a:t>
            </a:r>
            <a:r>
              <a:rPr lang="ru-RU" sz="3600" dirty="0" smtClean="0"/>
              <a:t>(2)</a:t>
            </a:r>
            <a:endParaRPr lang="ru-RU" sz="3600" dirty="0"/>
          </a:p>
        </p:txBody>
      </p:sp>
      <p:sp>
        <p:nvSpPr>
          <p:cNvPr id="3" name="Содержимое 2"/>
          <p:cNvSpPr>
            <a:spLocks noGrp="1"/>
          </p:cNvSpPr>
          <p:nvPr>
            <p:ph idx="1"/>
          </p:nvPr>
        </p:nvSpPr>
        <p:spPr>
          <a:xfrm>
            <a:off x="395536" y="692696"/>
            <a:ext cx="8280920" cy="5544616"/>
          </a:xfrm>
        </p:spPr>
        <p:txBody>
          <a:bodyPr/>
          <a:lstStyle/>
          <a:p>
            <a:r>
              <a:rPr lang="ru-RU" sz="1800" dirty="0" smtClean="0"/>
              <a:t>ГАТС содержит следующие положения:</a:t>
            </a:r>
            <a:endParaRPr lang="ru-RU" sz="1800" dirty="0">
              <a:sym typeface="Wingdings"/>
            </a:endParaRPr>
          </a:p>
          <a:p>
            <a:pPr marL="0" lvl="0" indent="0">
              <a:buNone/>
            </a:pPr>
            <a:r>
              <a:rPr lang="ru-RU" sz="1800" dirty="0" smtClean="0">
                <a:sym typeface="Wingdings"/>
              </a:rPr>
              <a:t>Ст</a:t>
            </a:r>
            <a:r>
              <a:rPr lang="ru-RU" sz="1800" dirty="0">
                <a:sym typeface="Wingdings"/>
              </a:rPr>
              <a:t>. </a:t>
            </a:r>
            <a:r>
              <a:rPr lang="en-GB" sz="1800" dirty="0">
                <a:sym typeface="Wingdings"/>
              </a:rPr>
              <a:t>II </a:t>
            </a:r>
            <a:r>
              <a:rPr lang="ru-RU" sz="1800" dirty="0" smtClean="0">
                <a:sym typeface="Wingdings"/>
              </a:rPr>
              <a:t>Режим наибольшего благоприятствования</a:t>
            </a:r>
            <a:endParaRPr lang="ru-RU" sz="1800" dirty="0">
              <a:sym typeface="Wingdings"/>
            </a:endParaRPr>
          </a:p>
          <a:p>
            <a:pPr marL="0" lvl="0" indent="0">
              <a:buNone/>
            </a:pPr>
            <a:r>
              <a:rPr lang="ru-RU" sz="1800" dirty="0">
                <a:sym typeface="Wingdings"/>
              </a:rPr>
              <a:t>Ст. </a:t>
            </a:r>
            <a:r>
              <a:rPr lang="en-GB" sz="1800" dirty="0">
                <a:sym typeface="Wingdings"/>
              </a:rPr>
              <a:t>III </a:t>
            </a:r>
            <a:r>
              <a:rPr lang="ru-RU" sz="1800" dirty="0" smtClean="0">
                <a:sym typeface="Wingdings"/>
              </a:rPr>
              <a:t>Прозрачность</a:t>
            </a:r>
            <a:endParaRPr lang="ru-RU" sz="1800" dirty="0">
              <a:sym typeface="Wingdings"/>
            </a:endParaRPr>
          </a:p>
          <a:p>
            <a:pPr marL="0" lvl="0" indent="0">
              <a:buNone/>
            </a:pPr>
            <a:r>
              <a:rPr lang="ru-RU" sz="1800" dirty="0">
                <a:sym typeface="Wingdings"/>
              </a:rPr>
              <a:t>Ст. </a:t>
            </a:r>
            <a:r>
              <a:rPr lang="en-GB" sz="1800" dirty="0" smtClean="0">
                <a:sym typeface="Wingdings"/>
              </a:rPr>
              <a:t>IV </a:t>
            </a:r>
            <a:r>
              <a:rPr lang="ru-RU" sz="1800" dirty="0" smtClean="0">
                <a:sym typeface="Wingdings"/>
              </a:rPr>
              <a:t>Усиливающееся участие развивающихся государств</a:t>
            </a:r>
            <a:endParaRPr lang="ru-RU" sz="1800" dirty="0">
              <a:sym typeface="Wingdings"/>
            </a:endParaRPr>
          </a:p>
          <a:p>
            <a:pPr marL="0" lvl="0" indent="0">
              <a:buNone/>
            </a:pPr>
            <a:r>
              <a:rPr lang="ru-RU" sz="1800" dirty="0">
                <a:sym typeface="Wingdings"/>
              </a:rPr>
              <a:t>Ст. </a:t>
            </a:r>
            <a:r>
              <a:rPr lang="en-GB" sz="1800" dirty="0" smtClean="0">
                <a:sym typeface="Wingdings"/>
              </a:rPr>
              <a:t>V </a:t>
            </a:r>
            <a:r>
              <a:rPr lang="ru-RU" sz="1800" dirty="0" smtClean="0">
                <a:sym typeface="Wingdings"/>
              </a:rPr>
              <a:t>Экономическая интеграция</a:t>
            </a:r>
            <a:endParaRPr lang="ru-RU" sz="1800" dirty="0">
              <a:sym typeface="Wingdings"/>
            </a:endParaRPr>
          </a:p>
          <a:p>
            <a:pPr marL="0" lvl="0" indent="0">
              <a:buNone/>
            </a:pPr>
            <a:r>
              <a:rPr lang="ru-RU" sz="1800" dirty="0">
                <a:sym typeface="Wingdings"/>
              </a:rPr>
              <a:t>Ст. </a:t>
            </a:r>
            <a:r>
              <a:rPr lang="en-GB" sz="1800" dirty="0" smtClean="0">
                <a:sym typeface="Wingdings"/>
              </a:rPr>
              <a:t>VI</a:t>
            </a:r>
            <a:r>
              <a:rPr lang="ru-RU" sz="1800" dirty="0" smtClean="0">
                <a:sym typeface="Wingdings"/>
              </a:rPr>
              <a:t> Отечественное регулирование</a:t>
            </a:r>
          </a:p>
          <a:p>
            <a:pPr marL="0" lvl="0" indent="0">
              <a:buNone/>
            </a:pPr>
            <a:r>
              <a:rPr lang="ru-RU" sz="1800" dirty="0" smtClean="0">
                <a:sym typeface="Wingdings"/>
              </a:rPr>
              <a:t>Ст. </a:t>
            </a:r>
            <a:r>
              <a:rPr lang="en-GB" sz="1800" dirty="0" smtClean="0">
                <a:sym typeface="Wingdings"/>
              </a:rPr>
              <a:t>VII </a:t>
            </a:r>
            <a:r>
              <a:rPr lang="ru-RU" sz="1800" dirty="0" smtClean="0">
                <a:sym typeface="Wingdings"/>
              </a:rPr>
              <a:t>Признание</a:t>
            </a:r>
          </a:p>
          <a:p>
            <a:pPr marL="0" lvl="0" indent="0">
              <a:buNone/>
            </a:pPr>
            <a:r>
              <a:rPr lang="ru-RU" sz="1800" dirty="0" smtClean="0">
                <a:sym typeface="Wingdings"/>
              </a:rPr>
              <a:t>Ст</a:t>
            </a:r>
            <a:r>
              <a:rPr lang="ru-RU" sz="1800" dirty="0">
                <a:sym typeface="Wingdings"/>
              </a:rPr>
              <a:t>. </a:t>
            </a:r>
            <a:r>
              <a:rPr lang="en-GB" sz="1800" dirty="0">
                <a:sym typeface="Wingdings"/>
              </a:rPr>
              <a:t>X </a:t>
            </a:r>
            <a:r>
              <a:rPr lang="ru-RU" sz="1800" dirty="0" smtClean="0">
                <a:sym typeface="Wingdings"/>
              </a:rPr>
              <a:t>Срочные защитные меры</a:t>
            </a:r>
            <a:endParaRPr lang="ru-RU" sz="1800" dirty="0">
              <a:sym typeface="Wingdings"/>
            </a:endParaRPr>
          </a:p>
          <a:p>
            <a:pPr marL="0" lvl="0" indent="0">
              <a:buNone/>
            </a:pPr>
            <a:r>
              <a:rPr lang="ru-RU" sz="1800" dirty="0">
                <a:sym typeface="Wingdings"/>
              </a:rPr>
              <a:t>Ст. </a:t>
            </a:r>
            <a:r>
              <a:rPr lang="en-GB" sz="1800" dirty="0">
                <a:sym typeface="Wingdings"/>
              </a:rPr>
              <a:t>XI </a:t>
            </a:r>
            <a:r>
              <a:rPr lang="ru-RU" sz="1800" dirty="0" smtClean="0">
                <a:sym typeface="Wingdings"/>
              </a:rPr>
              <a:t>Платежи и переводы</a:t>
            </a:r>
            <a:endParaRPr lang="ru-RU" sz="1800" dirty="0">
              <a:sym typeface="Wingdings"/>
            </a:endParaRPr>
          </a:p>
          <a:p>
            <a:pPr marL="0" lvl="0" indent="0">
              <a:buNone/>
            </a:pPr>
            <a:r>
              <a:rPr lang="ru-RU" sz="1800" dirty="0">
                <a:sym typeface="Wingdings"/>
              </a:rPr>
              <a:t>Ст. </a:t>
            </a:r>
            <a:r>
              <a:rPr lang="en-GB" sz="1800" dirty="0">
                <a:sym typeface="Wingdings"/>
              </a:rPr>
              <a:t>XII </a:t>
            </a:r>
            <a:r>
              <a:rPr lang="ru-RU" sz="1800" dirty="0">
                <a:sym typeface="Wingdings"/>
              </a:rPr>
              <a:t>Ограничения для поддержания платежного баланса</a:t>
            </a:r>
          </a:p>
          <a:p>
            <a:pPr marL="0" lvl="0" indent="0">
              <a:buNone/>
            </a:pPr>
            <a:r>
              <a:rPr lang="ru-RU" sz="1800" dirty="0">
                <a:sym typeface="Wingdings"/>
              </a:rPr>
              <a:t>Ст. </a:t>
            </a:r>
            <a:r>
              <a:rPr lang="en-GB" sz="1800" dirty="0">
                <a:sym typeface="Wingdings"/>
              </a:rPr>
              <a:t>XIII </a:t>
            </a:r>
            <a:r>
              <a:rPr lang="ru-RU" sz="1800" dirty="0" smtClean="0">
                <a:sym typeface="Wingdings"/>
              </a:rPr>
              <a:t>Государственный заказ</a:t>
            </a:r>
            <a:endParaRPr lang="ru-RU" sz="1800" dirty="0">
              <a:sym typeface="Wingdings"/>
            </a:endParaRPr>
          </a:p>
          <a:p>
            <a:pPr marL="0" lvl="0" indent="0">
              <a:buNone/>
            </a:pPr>
            <a:r>
              <a:rPr lang="ru-RU" sz="1800" dirty="0">
                <a:sym typeface="Wingdings"/>
              </a:rPr>
              <a:t>Ст. </a:t>
            </a:r>
            <a:r>
              <a:rPr lang="en-GB" sz="1800" dirty="0" smtClean="0">
                <a:sym typeface="Wingdings"/>
              </a:rPr>
              <a:t>XIV </a:t>
            </a:r>
            <a:r>
              <a:rPr lang="ru-RU" sz="1800" dirty="0" smtClean="0">
                <a:sym typeface="Wingdings"/>
              </a:rPr>
              <a:t>Общие исключения</a:t>
            </a:r>
            <a:endParaRPr lang="ru-RU" sz="1800" dirty="0">
              <a:sym typeface="Wingdings"/>
            </a:endParaRPr>
          </a:p>
          <a:p>
            <a:pPr marL="0" lvl="0" indent="0">
              <a:buNone/>
            </a:pPr>
            <a:r>
              <a:rPr lang="ru-RU" sz="1800" dirty="0">
                <a:sym typeface="Wingdings"/>
              </a:rPr>
              <a:t>Ст. </a:t>
            </a:r>
            <a:r>
              <a:rPr lang="en-GB" sz="1800" dirty="0" smtClean="0">
                <a:sym typeface="Wingdings"/>
              </a:rPr>
              <a:t>XIV </a:t>
            </a:r>
            <a:r>
              <a:rPr lang="en-GB" sz="1800" dirty="0" err="1" smtClean="0">
                <a:sym typeface="Wingdings"/>
              </a:rPr>
              <a:t>bis</a:t>
            </a:r>
            <a:r>
              <a:rPr lang="en-GB" sz="1800" dirty="0" smtClean="0">
                <a:sym typeface="Wingdings"/>
              </a:rPr>
              <a:t> </a:t>
            </a:r>
            <a:r>
              <a:rPr lang="ru-RU" sz="1800" dirty="0" smtClean="0">
                <a:sym typeface="Wingdings"/>
              </a:rPr>
              <a:t>Исключения по соображениям национальной безопасности</a:t>
            </a:r>
          </a:p>
          <a:p>
            <a:pPr marL="0" lvl="0" indent="0">
              <a:buNone/>
            </a:pPr>
            <a:r>
              <a:rPr lang="ru-RU" sz="1800" dirty="0" smtClean="0">
                <a:sym typeface="Wingdings"/>
              </a:rPr>
              <a:t>Ст. </a:t>
            </a:r>
            <a:r>
              <a:rPr lang="en-GB" sz="1800" dirty="0" smtClean="0">
                <a:sym typeface="Wingdings"/>
              </a:rPr>
              <a:t>XV </a:t>
            </a:r>
            <a:r>
              <a:rPr lang="ru-RU" sz="1800" dirty="0" smtClean="0">
                <a:sym typeface="Wingdings"/>
              </a:rPr>
              <a:t>Субсидии</a:t>
            </a:r>
            <a:r>
              <a:rPr lang="en-GB" sz="1800" dirty="0" smtClean="0">
                <a:sym typeface="Wingdings"/>
              </a:rPr>
              <a:t> </a:t>
            </a:r>
            <a:endParaRPr lang="ru-RU" sz="1800" dirty="0" smtClean="0">
              <a:sym typeface="Wingdings"/>
            </a:endParaRPr>
          </a:p>
          <a:p>
            <a:pPr marL="0" lvl="0" indent="0">
              <a:buNone/>
            </a:pPr>
            <a:r>
              <a:rPr lang="ru-RU" sz="1800" dirty="0" smtClean="0">
                <a:sym typeface="Wingdings"/>
              </a:rPr>
              <a:t>Ст. </a:t>
            </a:r>
            <a:r>
              <a:rPr lang="en-GB" sz="1800" dirty="0" smtClean="0">
                <a:sym typeface="Wingdings"/>
              </a:rPr>
              <a:t>XVI </a:t>
            </a:r>
            <a:r>
              <a:rPr lang="ru-RU" sz="1800" dirty="0" smtClean="0">
                <a:sym typeface="Wingdings"/>
              </a:rPr>
              <a:t>Доступ к рынку</a:t>
            </a:r>
          </a:p>
          <a:p>
            <a:pPr marL="0" lvl="0" indent="0">
              <a:buNone/>
            </a:pPr>
            <a:r>
              <a:rPr lang="ru-RU" sz="1800" dirty="0" smtClean="0">
                <a:sym typeface="Wingdings"/>
              </a:rPr>
              <a:t>Ст. </a:t>
            </a:r>
            <a:r>
              <a:rPr lang="en-GB" sz="1800" dirty="0" smtClean="0">
                <a:sym typeface="Wingdings"/>
              </a:rPr>
              <a:t>XVII </a:t>
            </a:r>
            <a:r>
              <a:rPr lang="ru-RU" sz="1800" dirty="0" smtClean="0">
                <a:sym typeface="Wingdings"/>
              </a:rPr>
              <a:t>Национальный режим</a:t>
            </a:r>
            <a:endParaRPr lang="ru-RU" sz="1800" dirty="0">
              <a:sym typeface="Wingdings"/>
            </a:endParaRPr>
          </a:p>
          <a:p>
            <a:pPr marL="0" indent="0">
              <a:buNone/>
            </a:pPr>
            <a:r>
              <a:rPr lang="ru-RU" sz="1800" dirty="0" smtClean="0"/>
              <a:t> </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27</a:t>
            </a:fld>
            <a:endParaRPr lang="ru-RU" dirty="0"/>
          </a:p>
        </p:txBody>
      </p:sp>
    </p:spTree>
    <p:extLst>
      <p:ext uri="{BB962C8B-B14F-4D97-AF65-F5344CB8AC3E}">
        <p14:creationId xmlns:p14="http://schemas.microsoft.com/office/powerpoint/2010/main" val="3393593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pPr lvl="0"/>
            <a:r>
              <a:rPr lang="ru-RU" sz="3600" dirty="0"/>
              <a:t>ГАТС </a:t>
            </a:r>
            <a:r>
              <a:rPr lang="ru-RU" sz="3600" dirty="0" smtClean="0"/>
              <a:t>(3)</a:t>
            </a:r>
            <a:endParaRPr lang="ru-RU" sz="3600" dirty="0"/>
          </a:p>
        </p:txBody>
      </p:sp>
      <p:sp>
        <p:nvSpPr>
          <p:cNvPr id="3" name="Содержимое 2"/>
          <p:cNvSpPr>
            <a:spLocks noGrp="1"/>
          </p:cNvSpPr>
          <p:nvPr>
            <p:ph idx="1"/>
          </p:nvPr>
        </p:nvSpPr>
        <p:spPr>
          <a:xfrm>
            <a:off x="395536" y="836712"/>
            <a:ext cx="8280920" cy="5400600"/>
          </a:xfrm>
        </p:spPr>
        <p:txBody>
          <a:bodyPr/>
          <a:lstStyle/>
          <a:p>
            <a:pPr marL="0" indent="0">
              <a:buNone/>
            </a:pPr>
            <a:r>
              <a:rPr lang="ru-RU" sz="1800" dirty="0" smtClean="0"/>
              <a:t>Ст. </a:t>
            </a:r>
            <a:r>
              <a:rPr lang="en-GB" sz="1800" dirty="0" smtClean="0"/>
              <a:t>XIX-XXI </a:t>
            </a:r>
            <a:r>
              <a:rPr lang="ru-RU" sz="1800" dirty="0" smtClean="0"/>
              <a:t>Переговоры и перечни специфических обязательств</a:t>
            </a:r>
          </a:p>
          <a:p>
            <a:pPr marL="0" indent="0">
              <a:buNone/>
            </a:pPr>
            <a:r>
              <a:rPr lang="ru-RU" sz="1800" dirty="0" smtClean="0"/>
              <a:t>Ст. </a:t>
            </a:r>
            <a:r>
              <a:rPr lang="en-GB" sz="1800" dirty="0" smtClean="0"/>
              <a:t>XXII-XXIII </a:t>
            </a:r>
            <a:r>
              <a:rPr lang="ru-RU" sz="1800" dirty="0" smtClean="0"/>
              <a:t>Разрешение споров</a:t>
            </a:r>
          </a:p>
          <a:p>
            <a:pPr marL="0" indent="0">
              <a:buNone/>
            </a:pPr>
            <a:r>
              <a:rPr lang="ru-RU" sz="1800" dirty="0" smtClean="0"/>
              <a:t>Ст. </a:t>
            </a:r>
            <a:r>
              <a:rPr lang="en-GB" sz="1800" dirty="0" smtClean="0"/>
              <a:t>XXIV-XXVI </a:t>
            </a:r>
            <a:r>
              <a:rPr lang="ru-RU" sz="1800" dirty="0" smtClean="0"/>
              <a:t>Институциональные вопросы</a:t>
            </a:r>
          </a:p>
          <a:p>
            <a:pPr marL="0" indent="0">
              <a:buNone/>
            </a:pPr>
            <a:r>
              <a:rPr lang="ru-RU" sz="1800" dirty="0" smtClean="0"/>
              <a:t>Приложения: </a:t>
            </a:r>
          </a:p>
          <a:p>
            <a:pPr>
              <a:buFontTx/>
              <a:buChar char="-"/>
            </a:pPr>
            <a:r>
              <a:rPr lang="ru-RU" sz="1800" dirty="0" smtClean="0"/>
              <a:t>Приложение по исключениям, основанным на ст. </a:t>
            </a:r>
            <a:r>
              <a:rPr lang="en-GB" sz="1800" dirty="0" smtClean="0"/>
              <a:t>II </a:t>
            </a:r>
          </a:p>
          <a:p>
            <a:pPr>
              <a:buFontTx/>
              <a:buChar char="-"/>
            </a:pPr>
            <a:r>
              <a:rPr lang="ru-RU" sz="1800" dirty="0" smtClean="0"/>
              <a:t>Приложение по перемещению физических лиц, поставляющих услуги в соответствии с </a:t>
            </a:r>
            <a:r>
              <a:rPr lang="ru-RU" sz="1800" dirty="0" err="1" smtClean="0"/>
              <a:t>ГАТС</a:t>
            </a:r>
            <a:endParaRPr lang="ru-RU" sz="1800" dirty="0" smtClean="0"/>
          </a:p>
          <a:p>
            <a:pPr>
              <a:buFontTx/>
              <a:buChar char="-"/>
            </a:pPr>
            <a:r>
              <a:rPr lang="ru-RU" sz="1800" dirty="0" smtClean="0"/>
              <a:t>Приложение по финансовым услугам</a:t>
            </a:r>
          </a:p>
          <a:p>
            <a:pPr>
              <a:buFontTx/>
              <a:buChar char="-"/>
            </a:pPr>
            <a:r>
              <a:rPr lang="ru-RU" sz="1800" dirty="0" smtClean="0"/>
              <a:t>Перечни специфических обязательств (по доступу к рынку и национальному режиму в отношении отдельных видов услуг) всех членов ВТО являются приложением к ГАТС и неотъемлемой частью данного Соглашения.</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28</a:t>
            </a:fld>
            <a:endParaRPr lang="ru-RU" dirty="0"/>
          </a:p>
        </p:txBody>
      </p:sp>
    </p:spTree>
    <p:extLst>
      <p:ext uri="{BB962C8B-B14F-4D97-AF65-F5344CB8AC3E}">
        <p14:creationId xmlns:p14="http://schemas.microsoft.com/office/powerpoint/2010/main" val="1333312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smtClean="0"/>
              <a:t>ТРИПС</a:t>
            </a:r>
            <a:endParaRPr lang="ru-RU" sz="3600" dirty="0"/>
          </a:p>
        </p:txBody>
      </p:sp>
      <p:sp>
        <p:nvSpPr>
          <p:cNvPr id="3" name="Содержимое 2"/>
          <p:cNvSpPr>
            <a:spLocks noGrp="1"/>
          </p:cNvSpPr>
          <p:nvPr>
            <p:ph idx="1"/>
          </p:nvPr>
        </p:nvSpPr>
        <p:spPr>
          <a:xfrm>
            <a:off x="395536" y="1052736"/>
            <a:ext cx="8568952" cy="5184576"/>
          </a:xfrm>
        </p:spPr>
        <p:txBody>
          <a:bodyPr/>
          <a:lstStyle/>
          <a:p>
            <a:r>
              <a:rPr lang="ru-RU" sz="1800" dirty="0" smtClean="0"/>
              <a:t>Минимальные стандарты охраны прав интеллектуальной собственности;</a:t>
            </a:r>
          </a:p>
          <a:p>
            <a:r>
              <a:rPr lang="ru-RU" sz="1800" dirty="0" smtClean="0"/>
              <a:t>ТРИПС различает 7 видов интеллектуальных прав:</a:t>
            </a:r>
          </a:p>
          <a:p>
            <a:pPr marL="800100" lvl="1" indent="-342900">
              <a:buFont typeface="+mj-lt"/>
              <a:buAutoNum type="arabicPeriod"/>
            </a:pPr>
            <a:r>
              <a:rPr lang="ru-RU" sz="1800" dirty="0" smtClean="0"/>
              <a:t>Авторские и смежные права (ст. 9 – 14)</a:t>
            </a:r>
          </a:p>
          <a:p>
            <a:pPr marL="800100" lvl="1" indent="-342900">
              <a:buFont typeface="+mj-lt"/>
              <a:buAutoNum type="arabicPeriod"/>
            </a:pPr>
            <a:r>
              <a:rPr lang="ru-RU" sz="1800" dirty="0"/>
              <a:t>Товарные знаки (ст. 15 – 21)</a:t>
            </a:r>
          </a:p>
          <a:p>
            <a:pPr marL="800100" lvl="1" indent="-342900">
              <a:buFont typeface="+mj-lt"/>
              <a:buAutoNum type="arabicPeriod"/>
            </a:pPr>
            <a:r>
              <a:rPr lang="ru-RU" sz="1800" dirty="0"/>
              <a:t>Наименования мест происхождения товаров (ст. 22 – 24)</a:t>
            </a:r>
          </a:p>
          <a:p>
            <a:pPr marL="800100" lvl="1" indent="-342900">
              <a:buFont typeface="+mj-lt"/>
              <a:buAutoNum type="arabicPeriod"/>
            </a:pPr>
            <a:r>
              <a:rPr lang="ru-RU" sz="1800" dirty="0"/>
              <a:t>Промышленные образцы (ст. 25 – 26)</a:t>
            </a:r>
          </a:p>
          <a:p>
            <a:pPr marL="800100" lvl="1" indent="-342900">
              <a:buFont typeface="+mj-lt"/>
              <a:buAutoNum type="arabicPeriod"/>
            </a:pPr>
            <a:r>
              <a:rPr lang="ru-RU" sz="1800" dirty="0"/>
              <a:t>Патенты (ст. 27 – 34)</a:t>
            </a:r>
            <a:endParaRPr lang="en-GB" sz="1800" dirty="0"/>
          </a:p>
          <a:p>
            <a:pPr marL="800100" lvl="1" indent="-342900">
              <a:buFont typeface="+mj-lt"/>
              <a:buAutoNum type="arabicPeriod"/>
            </a:pPr>
            <a:r>
              <a:rPr lang="ru-RU" sz="1800" dirty="0"/>
              <a:t>Топологии интегральных микросхем (ст. 35 – 38)</a:t>
            </a:r>
          </a:p>
          <a:p>
            <a:pPr marL="800100" lvl="1" indent="-342900">
              <a:buFont typeface="+mj-lt"/>
              <a:buAutoNum type="arabicPeriod"/>
            </a:pPr>
            <a:r>
              <a:rPr lang="ru-RU" sz="1800" dirty="0"/>
              <a:t>Конфиденциальная информация, включая коммерческую тайну (ст. 39)</a:t>
            </a:r>
          </a:p>
          <a:p>
            <a:r>
              <a:rPr lang="ru-RU" sz="1800" dirty="0" smtClean="0"/>
              <a:t>ТРИПС ссылается на положения других международных договоров в области охраны прав интеллектуальной собственности: Парижская конвенция по охране промышленной собственности 1967 г., Бернская конвенция по охране литературных и художественных произведений 1971 г., </a:t>
            </a:r>
            <a:r>
              <a:rPr lang="ru-RU" sz="1800" dirty="0"/>
              <a:t>Римская конвенция об охране прав исполнителей, производителей фонограмм и вещательных </a:t>
            </a:r>
            <a:r>
              <a:rPr lang="ru-RU" sz="1800" dirty="0" smtClean="0"/>
              <a:t>организаций 1961 г., Вашингтонский договор об интеллектуальной собственности в отношении интегральных микросхем 1989 г.</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29</a:t>
            </a:fld>
            <a:endParaRPr lang="ru-RU" dirty="0"/>
          </a:p>
        </p:txBody>
      </p:sp>
    </p:spTree>
    <p:extLst>
      <p:ext uri="{BB962C8B-B14F-4D97-AF65-F5344CB8AC3E}">
        <p14:creationId xmlns:p14="http://schemas.microsoft.com/office/powerpoint/2010/main" val="712843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666162" cy="1069975"/>
          </a:xfrm>
        </p:spPr>
        <p:txBody>
          <a:bodyPr/>
          <a:lstStyle/>
          <a:p>
            <a:r>
              <a:rPr lang="ru-RU" sz="3600" dirty="0" smtClean="0"/>
              <a:t>Содержание</a:t>
            </a:r>
            <a:endParaRPr lang="en-US" sz="3600" dirty="0"/>
          </a:p>
        </p:txBody>
      </p:sp>
      <p:sp>
        <p:nvSpPr>
          <p:cNvPr id="3" name="Content Placeholder 2"/>
          <p:cNvSpPr>
            <a:spLocks noGrp="1"/>
          </p:cNvSpPr>
          <p:nvPr>
            <p:ph idx="1"/>
          </p:nvPr>
        </p:nvSpPr>
        <p:spPr>
          <a:xfrm>
            <a:off x="323528" y="836712"/>
            <a:ext cx="8280920" cy="5400600"/>
          </a:xfrm>
        </p:spPr>
        <p:txBody>
          <a:bodyPr/>
          <a:lstStyle/>
          <a:p>
            <a:pPr marL="0" indent="0">
              <a:buNone/>
              <a:tabLst>
                <a:tab pos="1147763" algn="l"/>
              </a:tabLst>
            </a:pPr>
            <a:r>
              <a:rPr lang="ru-RU" sz="1800" dirty="0" smtClean="0"/>
              <a:t>Слайд</a:t>
            </a:r>
            <a:r>
              <a:rPr lang="en-US" sz="1800" dirty="0" smtClean="0"/>
              <a:t> 1</a:t>
            </a:r>
            <a:r>
              <a:rPr lang="ru-RU" sz="1800" dirty="0"/>
              <a:t>7</a:t>
            </a:r>
            <a:r>
              <a:rPr lang="en-US" sz="1800" dirty="0"/>
              <a:t>	</a:t>
            </a:r>
            <a:r>
              <a:rPr lang="ru-RU" sz="1800" dirty="0"/>
              <a:t>        Институциональные и процессуальные нормы</a:t>
            </a:r>
            <a:r>
              <a:rPr lang="en-US" sz="1800" dirty="0" smtClean="0"/>
              <a:t>  </a:t>
            </a:r>
            <a:r>
              <a:rPr lang="ru-RU" sz="1800" dirty="0" smtClean="0"/>
              <a:t>    </a:t>
            </a:r>
          </a:p>
          <a:p>
            <a:pPr marL="0" indent="0">
              <a:buNone/>
              <a:tabLst>
                <a:tab pos="1147763" algn="l"/>
              </a:tabLst>
            </a:pPr>
            <a:r>
              <a:rPr lang="ru-RU" sz="1800" dirty="0"/>
              <a:t>Слайд 18             Источники права ВТО     </a:t>
            </a:r>
            <a:endParaRPr lang="ru-RU" sz="1800" dirty="0" smtClean="0"/>
          </a:p>
          <a:p>
            <a:pPr marL="0" indent="0">
              <a:buNone/>
              <a:tabLst>
                <a:tab pos="1147763" algn="l"/>
              </a:tabLst>
            </a:pPr>
            <a:r>
              <a:rPr lang="ru-RU" sz="1800" dirty="0"/>
              <a:t>Слайды 19-20    Соглашение об учреждении ВТО </a:t>
            </a:r>
            <a:r>
              <a:rPr lang="en-US" sz="1800" dirty="0"/>
              <a:t>	</a:t>
            </a:r>
            <a:r>
              <a:rPr lang="en-US" sz="1800" dirty="0" smtClean="0"/>
              <a:t>  </a:t>
            </a:r>
            <a:r>
              <a:rPr lang="ru-RU" sz="1800" dirty="0" smtClean="0"/>
              <a:t>    </a:t>
            </a:r>
          </a:p>
          <a:p>
            <a:pPr marL="0" indent="0">
              <a:buNone/>
              <a:tabLst>
                <a:tab pos="1147763" algn="l"/>
              </a:tabLst>
            </a:pPr>
            <a:r>
              <a:rPr lang="ru-RU" sz="1800" dirty="0" smtClean="0"/>
              <a:t>Слайды 21-23    ГАТТ 1994</a:t>
            </a:r>
            <a:r>
              <a:rPr lang="en-US" sz="1800" dirty="0"/>
              <a:t>	</a:t>
            </a:r>
            <a:r>
              <a:rPr lang="en-US" sz="1800" dirty="0" smtClean="0"/>
              <a:t>  </a:t>
            </a:r>
            <a:r>
              <a:rPr lang="ru-RU" sz="1800" dirty="0" smtClean="0"/>
              <a:t>    </a:t>
            </a:r>
          </a:p>
          <a:p>
            <a:pPr marL="0" indent="0">
              <a:buNone/>
              <a:tabLst>
                <a:tab pos="1147763" algn="l"/>
              </a:tabLst>
            </a:pPr>
            <a:r>
              <a:rPr lang="ru-RU" sz="1800" dirty="0"/>
              <a:t>Слайды 24-25    Иные многосторонние соглашения по торговле товарами</a:t>
            </a:r>
            <a:r>
              <a:rPr lang="en-GB" sz="1800" dirty="0"/>
              <a:t> </a:t>
            </a:r>
            <a:r>
              <a:rPr lang="en-US" sz="1800" dirty="0"/>
              <a:t>	</a:t>
            </a:r>
            <a:r>
              <a:rPr lang="en-US" sz="1800" dirty="0" smtClean="0"/>
              <a:t>  </a:t>
            </a:r>
            <a:r>
              <a:rPr lang="ru-RU" sz="1800" dirty="0"/>
              <a:t> </a:t>
            </a:r>
            <a:r>
              <a:rPr lang="ru-RU" sz="1800" dirty="0" smtClean="0"/>
              <a:t>  </a:t>
            </a:r>
          </a:p>
          <a:p>
            <a:pPr marL="0" indent="0">
              <a:buNone/>
              <a:tabLst>
                <a:tab pos="1147763" algn="l"/>
              </a:tabLst>
            </a:pPr>
            <a:r>
              <a:rPr lang="ru-RU" sz="1800" dirty="0" smtClean="0"/>
              <a:t>Слайды 26-28    ГАТС</a:t>
            </a:r>
          </a:p>
          <a:p>
            <a:pPr marL="0" indent="0" defTabSz="1258888">
              <a:buNone/>
            </a:pPr>
            <a:r>
              <a:rPr lang="ru-RU" sz="1800" dirty="0" smtClean="0"/>
              <a:t>Слайд 29             ТРИПС</a:t>
            </a:r>
          </a:p>
          <a:p>
            <a:pPr marL="0" indent="0" defTabSz="1258888">
              <a:buNone/>
            </a:pPr>
            <a:r>
              <a:rPr lang="ru-RU" sz="1800" dirty="0"/>
              <a:t>Слайд 30             Договоренность о правилах и процедурах разрешения споров           </a:t>
            </a:r>
            <a:endParaRPr lang="ru-RU" sz="1800" dirty="0" smtClean="0"/>
          </a:p>
          <a:p>
            <a:pPr marL="0" indent="0" defTabSz="1258888">
              <a:buNone/>
            </a:pPr>
            <a:r>
              <a:rPr lang="ru-RU" sz="1800" dirty="0" smtClean="0"/>
              <a:t>Слайд </a:t>
            </a:r>
            <a:r>
              <a:rPr lang="ru-RU" sz="1800" dirty="0"/>
              <a:t>31             Торговые соглашения с ограниченным кругом участников </a:t>
            </a:r>
            <a:endParaRPr lang="ru-RU" sz="1800" dirty="0" smtClean="0"/>
          </a:p>
          <a:p>
            <a:pPr marL="0" indent="0" defTabSz="1258888">
              <a:buNone/>
            </a:pPr>
            <a:r>
              <a:rPr lang="ru-RU" sz="1800" dirty="0" smtClean="0"/>
              <a:t>Слайды 32-33    </a:t>
            </a:r>
            <a:r>
              <a:rPr lang="ru-RU" sz="1800" dirty="0"/>
              <a:t>Иные источники права ВТО </a:t>
            </a:r>
            <a:endParaRPr lang="ru-RU" sz="1800" dirty="0" smtClean="0"/>
          </a:p>
          <a:p>
            <a:pPr marL="0" indent="0" defTabSz="1258888">
              <a:buNone/>
            </a:pPr>
            <a:r>
              <a:rPr lang="ru-RU" sz="1800" dirty="0" smtClean="0"/>
              <a:t>Слайд 34             </a:t>
            </a:r>
            <a:r>
              <a:rPr lang="ru-RU" sz="1800" dirty="0"/>
              <a:t>Право ВТО и международное </a:t>
            </a:r>
            <a:r>
              <a:rPr lang="ru-RU" sz="1800" dirty="0" smtClean="0"/>
              <a:t>право</a:t>
            </a:r>
          </a:p>
          <a:p>
            <a:pPr marL="0" indent="0" defTabSz="1258888">
              <a:buNone/>
            </a:pPr>
            <a:r>
              <a:rPr lang="ru-RU" sz="1800" dirty="0"/>
              <a:t>Слайды 35-36    Коллизия норм соглашений системы ВТО и других международных </a:t>
            </a:r>
            <a:r>
              <a:rPr lang="ru-RU" sz="1800" dirty="0" smtClean="0"/>
              <a:t> </a:t>
            </a:r>
          </a:p>
          <a:p>
            <a:pPr marL="0" indent="0" defTabSz="1258888">
              <a:buNone/>
            </a:pPr>
            <a:r>
              <a:rPr lang="ru-RU" sz="1800" dirty="0"/>
              <a:t> </a:t>
            </a:r>
            <a:r>
              <a:rPr lang="ru-RU" sz="1800" dirty="0" smtClean="0"/>
              <a:t>                             договоров</a:t>
            </a:r>
          </a:p>
          <a:p>
            <a:pPr marL="0" indent="0" defTabSz="1258888">
              <a:buNone/>
            </a:pPr>
            <a:r>
              <a:rPr lang="ru-RU" sz="1800" dirty="0" smtClean="0"/>
              <a:t>Слайды 37-38    </a:t>
            </a:r>
            <a:r>
              <a:rPr lang="ru-RU" sz="1800" dirty="0"/>
              <a:t>Право ВТО и национальное право</a:t>
            </a:r>
            <a:r>
              <a:rPr lang="en-GB" sz="1800" dirty="0"/>
              <a:t> </a:t>
            </a:r>
            <a:endParaRPr lang="ru-RU" sz="1800" dirty="0" smtClean="0"/>
          </a:p>
          <a:p>
            <a:pPr marL="0" indent="0" defTabSz="1258888">
              <a:buNone/>
            </a:pPr>
            <a:r>
              <a:rPr lang="ru-RU" sz="1800" dirty="0" smtClean="0"/>
              <a:t>Слайд 39             Заключительный слайд</a:t>
            </a:r>
            <a:endParaRPr lang="en-US" sz="1800" dirty="0" smtClean="0"/>
          </a:p>
          <a:p>
            <a:pPr marL="0" indent="0">
              <a:buNone/>
            </a:pPr>
            <a:endParaRPr lang="en-US" sz="1200" dirty="0" smtClean="0"/>
          </a:p>
          <a:p>
            <a:pPr marL="0" indent="0">
              <a:buNone/>
            </a:pPr>
            <a:endParaRPr lang="en-US" sz="1200" dirty="0"/>
          </a:p>
        </p:txBody>
      </p:sp>
      <p:sp>
        <p:nvSpPr>
          <p:cNvPr id="6" name="Slide Number Placeholder 5"/>
          <p:cNvSpPr>
            <a:spLocks noGrp="1"/>
          </p:cNvSpPr>
          <p:nvPr>
            <p:ph type="sldNum" sz="quarter" idx="11"/>
          </p:nvPr>
        </p:nvSpPr>
        <p:spPr/>
        <p:txBody>
          <a:bodyPr/>
          <a:lstStyle/>
          <a:p>
            <a:fld id="{906785E3-84EE-4EB7-80F5-7D7C537A6051}" type="slidenum">
              <a:rPr lang="ru-RU" smtClean="0"/>
              <a:t>3</a:t>
            </a:fld>
            <a:endParaRPr lang="ru-RU" dirty="0"/>
          </a:p>
        </p:txBody>
      </p:sp>
    </p:spTree>
    <p:extLst>
      <p:ext uri="{BB962C8B-B14F-4D97-AF65-F5344CB8AC3E}">
        <p14:creationId xmlns:p14="http://schemas.microsoft.com/office/powerpoint/2010/main" val="6673748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r>
              <a:rPr lang="ru-RU" sz="3600" dirty="0" smtClean="0"/>
              <a:t>Договоренность о правилах и процедурах разрешения споров</a:t>
            </a:r>
            <a:endParaRPr lang="ru-RU" sz="3600" dirty="0"/>
          </a:p>
        </p:txBody>
      </p:sp>
      <p:sp>
        <p:nvSpPr>
          <p:cNvPr id="3" name="Содержимое 2"/>
          <p:cNvSpPr>
            <a:spLocks noGrp="1"/>
          </p:cNvSpPr>
          <p:nvPr>
            <p:ph idx="1"/>
          </p:nvPr>
        </p:nvSpPr>
        <p:spPr>
          <a:xfrm>
            <a:off x="395536" y="1124744"/>
            <a:ext cx="8280920" cy="5184576"/>
          </a:xfrm>
        </p:spPr>
        <p:txBody>
          <a:bodyPr/>
          <a:lstStyle/>
          <a:p>
            <a:r>
              <a:rPr lang="ru-RU" sz="1700" dirty="0" smtClean="0"/>
              <a:t>Считается одним из главных достижений Уругвайского раунда многосторонних торговых переговоров;</a:t>
            </a:r>
          </a:p>
          <a:p>
            <a:r>
              <a:rPr lang="ru-RU" sz="1700" dirty="0" smtClean="0"/>
              <a:t>Система разрешения споров в ВТО применяется ко всем спорам между членами ВТО, вытекающим из соглашений системы ВТО;</a:t>
            </a:r>
          </a:p>
          <a:p>
            <a:r>
              <a:rPr lang="ru-RU" sz="1700" dirty="0" smtClean="0"/>
              <a:t>Система разрешения споров в ВТО основана на обязательной юрисдикции Органа по разрешению споров ВТО (ОРС ВТО), значительно сокращенных (по сравнению с системой разрешения споров по ГАТТ 1947) сроках рассмотрения дел, возможности апелляционного пересмотра дела и механизма исполнения решений ОРС ВТО;</a:t>
            </a:r>
          </a:p>
          <a:p>
            <a:r>
              <a:rPr lang="ru-RU" sz="1700" dirty="0" smtClean="0"/>
              <a:t>Содержит положения о сфере действия системы разрешения споров в ВТО, ее администрировании</a:t>
            </a:r>
            <a:r>
              <a:rPr lang="ru-RU" sz="1700" dirty="0"/>
              <a:t> </a:t>
            </a:r>
            <a:r>
              <a:rPr lang="ru-RU" sz="1700" dirty="0" smtClean="0"/>
              <a:t>и целях, обязательных консультациях, мирном урегулировании и медиации, рассмотрении спора третейской группой и апелляционным органом, соблюдении и исполнении решений ОРС ВТО, запрещении односторонних мер, а также особые положения в отношении наименее развитых государств-членов ВТО;</a:t>
            </a:r>
          </a:p>
          <a:p>
            <a:r>
              <a:rPr lang="ru-RU" sz="1700" dirty="0" smtClean="0"/>
              <a:t>Приложения к Договоренности: список соглашений системы ВТО, охваченных Договоренностью (англ. </a:t>
            </a:r>
            <a:r>
              <a:rPr lang="en-US" sz="1700" dirty="0" smtClean="0"/>
              <a:t>covered agreements)</a:t>
            </a:r>
            <a:r>
              <a:rPr lang="ru-RU" sz="1700" dirty="0" smtClean="0"/>
              <a:t>; специальные или дополнительные правила и процедуры разрешения споров, содержащиеся в соглашениях системы ВТО; рабочие процедуры третейских групп; экспертные группы по пересмотру.</a:t>
            </a:r>
            <a:endParaRPr lang="ru-RU" sz="1700" dirty="0"/>
          </a:p>
        </p:txBody>
      </p:sp>
      <p:sp>
        <p:nvSpPr>
          <p:cNvPr id="4" name="Номер слайда 3"/>
          <p:cNvSpPr>
            <a:spLocks noGrp="1"/>
          </p:cNvSpPr>
          <p:nvPr>
            <p:ph type="sldNum" sz="quarter" idx="11"/>
          </p:nvPr>
        </p:nvSpPr>
        <p:spPr/>
        <p:txBody>
          <a:bodyPr/>
          <a:lstStyle/>
          <a:p>
            <a:fld id="{906785E3-84EE-4EB7-80F5-7D7C537A6051}" type="slidenum">
              <a:rPr lang="ru-RU" smtClean="0"/>
              <a:t>30</a:t>
            </a:fld>
            <a:endParaRPr lang="ru-RU" dirty="0"/>
          </a:p>
        </p:txBody>
      </p:sp>
    </p:spTree>
    <p:extLst>
      <p:ext uri="{BB962C8B-B14F-4D97-AF65-F5344CB8AC3E}">
        <p14:creationId xmlns:p14="http://schemas.microsoft.com/office/powerpoint/2010/main" val="631325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0"/>
            <a:ext cx="8666162" cy="1069975"/>
          </a:xfrm>
        </p:spPr>
        <p:txBody>
          <a:bodyPr/>
          <a:lstStyle/>
          <a:p>
            <a:r>
              <a:rPr lang="ru-RU" sz="3600" dirty="0" smtClean="0"/>
              <a:t>Торговые </a:t>
            </a:r>
            <a:r>
              <a:rPr lang="ru-RU" sz="3600" dirty="0"/>
              <a:t>соглашения с ограниченным кругом участников </a:t>
            </a:r>
          </a:p>
        </p:txBody>
      </p:sp>
      <p:sp>
        <p:nvSpPr>
          <p:cNvPr id="3" name="Содержимое 2"/>
          <p:cNvSpPr>
            <a:spLocks noGrp="1"/>
          </p:cNvSpPr>
          <p:nvPr>
            <p:ph idx="1"/>
          </p:nvPr>
        </p:nvSpPr>
        <p:spPr>
          <a:xfrm>
            <a:off x="395536" y="1124744"/>
            <a:ext cx="8280920" cy="4933032"/>
          </a:xfrm>
        </p:spPr>
        <p:txBody>
          <a:bodyPr/>
          <a:lstStyle/>
          <a:p>
            <a:r>
              <a:rPr lang="ru-RU" sz="1800" dirty="0" smtClean="0"/>
              <a:t>Обязательны только для тех членов ВТО, кто является участником данных соглашений;</a:t>
            </a:r>
          </a:p>
          <a:p>
            <a:r>
              <a:rPr lang="ru-RU" sz="1800" dirty="0" smtClean="0"/>
              <a:t>Соглашение по торговле гражданской </a:t>
            </a:r>
            <a:r>
              <a:rPr lang="ru-RU" sz="1800" dirty="0" err="1" smtClean="0"/>
              <a:t>авиатехникой</a:t>
            </a:r>
            <a:r>
              <a:rPr lang="ru-RU" sz="1800" dirty="0" smtClean="0"/>
              <a:t> (англ. </a:t>
            </a:r>
            <a:r>
              <a:rPr lang="en-GB" sz="1800" dirty="0" smtClean="0"/>
              <a:t>Agreement on Trade in Civil Aircraft)</a:t>
            </a:r>
            <a:r>
              <a:rPr lang="ru-RU" sz="1800" dirty="0" smtClean="0"/>
              <a:t>:</a:t>
            </a:r>
          </a:p>
          <a:p>
            <a:pPr lvl="1">
              <a:buFontTx/>
              <a:buChar char="-"/>
            </a:pPr>
            <a:r>
              <a:rPr lang="ru-RU" sz="1800" dirty="0" smtClean="0"/>
              <a:t>Беспошлинная торговля гражданской </a:t>
            </a:r>
            <a:r>
              <a:rPr lang="ru-RU" sz="1800" dirty="0" err="1" smtClean="0"/>
              <a:t>авиатехникой</a:t>
            </a:r>
            <a:r>
              <a:rPr lang="ru-RU" sz="1800" dirty="0" smtClean="0"/>
              <a:t> и запасными частями;</a:t>
            </a:r>
          </a:p>
          <a:p>
            <a:pPr lvl="1">
              <a:buFontTx/>
              <a:buChar char="-"/>
            </a:pPr>
            <a:r>
              <a:rPr lang="ru-RU" sz="1800" dirty="0" smtClean="0"/>
              <a:t>Запрет квот и других торговых ограничений в отношении гражданской авиатехники;</a:t>
            </a:r>
          </a:p>
          <a:p>
            <a:pPr lvl="1">
              <a:buFontTx/>
              <a:buChar char="-"/>
            </a:pPr>
            <a:r>
              <a:rPr lang="ru-RU" sz="1800" dirty="0" smtClean="0"/>
              <a:t>Государственная поддержка производителей гражданской авиатехники;</a:t>
            </a:r>
          </a:p>
          <a:p>
            <a:r>
              <a:rPr lang="ru-RU" sz="1800" dirty="0" smtClean="0"/>
              <a:t>Соглашение по государственным закупкам</a:t>
            </a:r>
            <a:r>
              <a:rPr lang="en-GB" sz="1800" dirty="0" smtClean="0"/>
              <a:t> </a:t>
            </a:r>
            <a:r>
              <a:rPr lang="ru-RU" sz="1800" dirty="0" smtClean="0"/>
              <a:t>(англ. </a:t>
            </a:r>
            <a:r>
              <a:rPr lang="en-GB" sz="1800" dirty="0" smtClean="0"/>
              <a:t>Agreement on Government Procurement)</a:t>
            </a:r>
            <a:r>
              <a:rPr lang="ru-RU" sz="1800" dirty="0" smtClean="0"/>
              <a:t>;</a:t>
            </a:r>
            <a:endParaRPr lang="en-GB" sz="1800" dirty="0" smtClean="0"/>
          </a:p>
          <a:p>
            <a:r>
              <a:rPr lang="ru-RU" sz="1800" dirty="0" smtClean="0"/>
              <a:t>Больше не действуют: Соглашение по молочным продуктам (англ. </a:t>
            </a:r>
            <a:r>
              <a:rPr lang="en-GB" sz="1800" dirty="0" smtClean="0"/>
              <a:t>International Dairy Agreement) </a:t>
            </a:r>
            <a:r>
              <a:rPr lang="ru-RU" sz="1800" dirty="0" smtClean="0"/>
              <a:t>и Соглашение по говядине (англ. </a:t>
            </a:r>
            <a:r>
              <a:rPr lang="en-GB" sz="1800" dirty="0" smtClean="0"/>
              <a:t>International Bovine Meat Agreement)</a:t>
            </a:r>
            <a:r>
              <a:rPr lang="ru-RU" sz="1800" dirty="0" smtClean="0"/>
              <a:t>.</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31</a:t>
            </a:fld>
            <a:endParaRPr lang="ru-RU" dirty="0"/>
          </a:p>
        </p:txBody>
      </p:sp>
    </p:spTree>
    <p:extLst>
      <p:ext uri="{BB962C8B-B14F-4D97-AF65-F5344CB8AC3E}">
        <p14:creationId xmlns:p14="http://schemas.microsoft.com/office/powerpoint/2010/main" val="1081015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512" y="18864"/>
            <a:ext cx="8666162" cy="1069975"/>
          </a:xfrm>
        </p:spPr>
        <p:txBody>
          <a:bodyPr/>
          <a:lstStyle/>
          <a:p>
            <a:r>
              <a:rPr lang="ru-RU" sz="3600" dirty="0" smtClean="0"/>
              <a:t>Иные источники права ВТО (1)</a:t>
            </a:r>
            <a:endParaRPr lang="ru-RU" sz="3600" dirty="0"/>
          </a:p>
        </p:txBody>
      </p:sp>
      <p:sp>
        <p:nvSpPr>
          <p:cNvPr id="3" name="Содержимое 2"/>
          <p:cNvSpPr>
            <a:spLocks noGrp="1"/>
          </p:cNvSpPr>
          <p:nvPr>
            <p:ph idx="1"/>
          </p:nvPr>
        </p:nvSpPr>
        <p:spPr>
          <a:xfrm>
            <a:off x="395536" y="980728"/>
            <a:ext cx="8280920" cy="5149056"/>
          </a:xfrm>
        </p:spPr>
        <p:txBody>
          <a:bodyPr/>
          <a:lstStyle/>
          <a:p>
            <a:r>
              <a:rPr lang="ru-RU" sz="1800" dirty="0" smtClean="0"/>
              <a:t>Соглашение об учреждении ВТО - основной, но не единственный источник права ВТО;</a:t>
            </a:r>
          </a:p>
          <a:p>
            <a:r>
              <a:rPr lang="ru-RU" sz="1800" dirty="0" smtClean="0"/>
              <a:t>Иные источники права ВТО имеют иную юридическую силу: в отличие от Соглашения об учреждении ВТО, содержащего (за исключением Приложений 3 и 4) обязательные права и обязанности членов ВТО, которые могут быть принудительно исполнены при помощи системы разрешения споров ВТО, иные источники права ВТО не содержат таких подлежащих обязательному исполнению прав и обязанностей;</a:t>
            </a:r>
          </a:p>
          <a:p>
            <a:r>
              <a:rPr lang="ru-RU" sz="1800" dirty="0" smtClean="0"/>
              <a:t>Иные источники права ВТО содействуют лучшему пониманию и толкованию положений права ВТО</a:t>
            </a:r>
            <a:r>
              <a:rPr lang="en-GB" sz="1800" dirty="0" smtClean="0"/>
              <a:t>.</a:t>
            </a:r>
            <a:endParaRPr lang="ru-RU" sz="1800" dirty="0" smtClean="0"/>
          </a:p>
        </p:txBody>
      </p:sp>
      <p:sp>
        <p:nvSpPr>
          <p:cNvPr id="4" name="Номер слайда 3"/>
          <p:cNvSpPr>
            <a:spLocks noGrp="1"/>
          </p:cNvSpPr>
          <p:nvPr>
            <p:ph type="sldNum" sz="quarter" idx="11"/>
          </p:nvPr>
        </p:nvSpPr>
        <p:spPr/>
        <p:txBody>
          <a:bodyPr/>
          <a:lstStyle/>
          <a:p>
            <a:fld id="{906785E3-84EE-4EB7-80F5-7D7C537A6051}" type="slidenum">
              <a:rPr lang="ru-RU" smtClean="0"/>
              <a:t>32</a:t>
            </a:fld>
            <a:endParaRPr lang="ru-RU" dirty="0"/>
          </a:p>
        </p:txBody>
      </p:sp>
    </p:spTree>
    <p:extLst>
      <p:ext uri="{BB962C8B-B14F-4D97-AF65-F5344CB8AC3E}">
        <p14:creationId xmlns:p14="http://schemas.microsoft.com/office/powerpoint/2010/main" val="383359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a:t>Иные источники права ВТО </a:t>
            </a:r>
            <a:r>
              <a:rPr lang="ru-RU" sz="3600" dirty="0" smtClean="0"/>
              <a:t>(2)</a:t>
            </a:r>
            <a:endParaRPr lang="ru-RU" sz="3600" dirty="0"/>
          </a:p>
        </p:txBody>
      </p:sp>
      <p:sp>
        <p:nvSpPr>
          <p:cNvPr id="3" name="Содержимое 2"/>
          <p:cNvSpPr>
            <a:spLocks noGrp="1"/>
          </p:cNvSpPr>
          <p:nvPr>
            <p:ph idx="1"/>
          </p:nvPr>
        </p:nvSpPr>
        <p:spPr/>
        <p:txBody>
          <a:bodyPr/>
          <a:lstStyle/>
          <a:p>
            <a:r>
              <a:rPr lang="ru-RU" sz="1800" dirty="0"/>
              <a:t>К иным источникам права ВТО относятся:</a:t>
            </a:r>
          </a:p>
          <a:p>
            <a:pPr marL="800100" lvl="1" indent="-342900">
              <a:buFont typeface="+mj-lt"/>
              <a:buAutoNum type="arabicPeriod"/>
            </a:pPr>
            <a:r>
              <a:rPr lang="ru-RU" sz="1800" dirty="0" smtClean="0"/>
              <a:t>Доклады </a:t>
            </a:r>
            <a:r>
              <a:rPr lang="ru-RU" sz="1800" dirty="0"/>
              <a:t>третейских</a:t>
            </a:r>
            <a:r>
              <a:rPr lang="ru-RU" sz="1800" dirty="0" smtClean="0"/>
              <a:t> групп и Апелляционного органа;</a:t>
            </a:r>
          </a:p>
          <a:p>
            <a:pPr marL="800100" lvl="1" indent="-342900">
              <a:buFont typeface="+mj-lt"/>
              <a:buAutoNum type="arabicPeriod"/>
            </a:pPr>
            <a:r>
              <a:rPr lang="ru-RU" sz="1800" dirty="0" smtClean="0"/>
              <a:t>Акты органов ВТО;</a:t>
            </a:r>
          </a:p>
          <a:p>
            <a:pPr marL="800100" lvl="1" indent="-342900">
              <a:buFont typeface="+mj-lt"/>
              <a:buAutoNum type="arabicPeriod"/>
            </a:pPr>
            <a:r>
              <a:rPr lang="ru-RU" sz="1800" dirty="0"/>
              <a:t>Соглашения, заключенные в контексте ВТО;</a:t>
            </a:r>
          </a:p>
          <a:p>
            <a:pPr marL="800100" lvl="1" indent="-342900">
              <a:buFont typeface="+mj-lt"/>
              <a:buAutoNum type="arabicPeriod"/>
            </a:pPr>
            <a:r>
              <a:rPr lang="ru-RU" sz="1800" dirty="0"/>
              <a:t>Обычное международное право;</a:t>
            </a:r>
          </a:p>
          <a:p>
            <a:pPr marL="800100" lvl="1" indent="-342900">
              <a:buFont typeface="+mj-lt"/>
              <a:buAutoNum type="arabicPeriod"/>
            </a:pPr>
            <a:r>
              <a:rPr lang="ru-RU" sz="1800" dirty="0"/>
              <a:t>Общие принципы права;</a:t>
            </a:r>
          </a:p>
          <a:p>
            <a:pPr marL="800100" lvl="1" indent="-342900">
              <a:buFont typeface="+mj-lt"/>
              <a:buAutoNum type="arabicPeriod"/>
            </a:pPr>
            <a:r>
              <a:rPr lang="ru-RU" sz="1800" dirty="0"/>
              <a:t>Иные международные </a:t>
            </a:r>
            <a:r>
              <a:rPr lang="ru-RU" sz="1800" dirty="0" smtClean="0"/>
              <a:t>договоры;</a:t>
            </a:r>
            <a:endParaRPr lang="ru-RU" sz="1800" dirty="0"/>
          </a:p>
          <a:p>
            <a:pPr marL="800100" lvl="1" indent="-342900">
              <a:buFont typeface="+mj-lt"/>
              <a:buAutoNum type="arabicPeriod"/>
            </a:pPr>
            <a:r>
              <a:rPr lang="ru-RU" sz="1800" dirty="0"/>
              <a:t>Последующая практика членов ВТО;</a:t>
            </a:r>
          </a:p>
          <a:p>
            <a:pPr marL="800100" lvl="1" indent="-342900">
              <a:buFont typeface="+mj-lt"/>
              <a:buAutoNum type="arabicPeriod"/>
            </a:pPr>
            <a:r>
              <a:rPr lang="ru-RU" sz="1800" dirty="0"/>
              <a:t>Переговорная история соглашений системы ВТО </a:t>
            </a:r>
            <a:r>
              <a:rPr lang="ru-RU" sz="1800" dirty="0" smtClean="0"/>
              <a:t>(франц.: </a:t>
            </a:r>
            <a:r>
              <a:rPr lang="en-GB" sz="1800" dirty="0" err="1" smtClean="0"/>
              <a:t>travaux</a:t>
            </a:r>
            <a:r>
              <a:rPr lang="en-GB" sz="1800" dirty="0" smtClean="0"/>
              <a:t> </a:t>
            </a:r>
            <a:r>
              <a:rPr lang="en-GB" sz="1800" dirty="0" err="1" smtClean="0"/>
              <a:t>pr</a:t>
            </a:r>
            <a:r>
              <a:rPr lang="de-DE" sz="1800" dirty="0" smtClean="0"/>
              <a:t>é</a:t>
            </a:r>
            <a:r>
              <a:rPr lang="en-GB" sz="1800" dirty="0" err="1" smtClean="0"/>
              <a:t>paratoires</a:t>
            </a:r>
            <a:r>
              <a:rPr lang="en-GB" sz="1800" dirty="0"/>
              <a:t>)</a:t>
            </a:r>
            <a:r>
              <a:rPr lang="ru-RU" sz="1800" dirty="0"/>
              <a:t>;</a:t>
            </a:r>
          </a:p>
          <a:p>
            <a:pPr marL="800100" lvl="1" indent="-342900">
              <a:buFont typeface="+mj-lt"/>
              <a:buAutoNum type="arabicPeriod"/>
            </a:pPr>
            <a:r>
              <a:rPr lang="ru-RU" sz="1800" dirty="0"/>
              <a:t>Доктрины наиболее квалифицированных специалистов по публичному праву</a:t>
            </a:r>
            <a:r>
              <a:rPr lang="ru-RU" sz="1800" dirty="0" smtClean="0"/>
              <a:t>.</a:t>
            </a:r>
            <a:endParaRPr lang="ru-RU" sz="1800" dirty="0"/>
          </a:p>
          <a:p>
            <a:endParaRPr lang="ru-RU" sz="1600" dirty="0"/>
          </a:p>
          <a:p>
            <a:endParaRPr lang="ru-RU" dirty="0"/>
          </a:p>
        </p:txBody>
      </p:sp>
      <p:sp>
        <p:nvSpPr>
          <p:cNvPr id="4" name="Номер слайда 3"/>
          <p:cNvSpPr>
            <a:spLocks noGrp="1"/>
          </p:cNvSpPr>
          <p:nvPr>
            <p:ph type="sldNum" sz="quarter" idx="11"/>
          </p:nvPr>
        </p:nvSpPr>
        <p:spPr/>
        <p:txBody>
          <a:bodyPr/>
          <a:lstStyle/>
          <a:p>
            <a:fld id="{906785E3-84EE-4EB7-80F5-7D7C537A6051}" type="slidenum">
              <a:rPr lang="ru-RU" smtClean="0"/>
              <a:t>33</a:t>
            </a:fld>
            <a:endParaRPr lang="ru-RU" dirty="0"/>
          </a:p>
        </p:txBody>
      </p:sp>
    </p:spTree>
    <p:extLst>
      <p:ext uri="{BB962C8B-B14F-4D97-AF65-F5344CB8AC3E}">
        <p14:creationId xmlns:p14="http://schemas.microsoft.com/office/powerpoint/2010/main" val="4257490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35598"/>
            <a:ext cx="8666162" cy="1069975"/>
          </a:xfrm>
        </p:spPr>
        <p:txBody>
          <a:bodyPr/>
          <a:lstStyle/>
          <a:p>
            <a:r>
              <a:rPr lang="ru-RU" sz="3600" dirty="0" smtClean="0"/>
              <a:t>Право ВТО и международное право</a:t>
            </a:r>
            <a:endParaRPr lang="ru-RU" sz="3600" dirty="0"/>
          </a:p>
        </p:txBody>
      </p:sp>
      <p:sp>
        <p:nvSpPr>
          <p:cNvPr id="3" name="Содержимое 2"/>
          <p:cNvSpPr>
            <a:spLocks noGrp="1"/>
          </p:cNvSpPr>
          <p:nvPr>
            <p:ph idx="1"/>
          </p:nvPr>
        </p:nvSpPr>
        <p:spPr>
          <a:xfrm>
            <a:off x="395536" y="1052736"/>
            <a:ext cx="8280920" cy="5221064"/>
          </a:xfrm>
        </p:spPr>
        <p:txBody>
          <a:bodyPr/>
          <a:lstStyle/>
          <a:p>
            <a:r>
              <a:rPr lang="ru-RU" sz="1800" dirty="0" smtClean="0"/>
              <a:t>В современную эпоху глобализации экономические вопросы и проблемы переместились на первый план в международных отношениях и международном праве;</a:t>
            </a:r>
          </a:p>
          <a:p>
            <a:r>
              <a:rPr lang="ru-RU" sz="1800" dirty="0"/>
              <a:t>М</a:t>
            </a:r>
            <a:r>
              <a:rPr lang="ru-RU" sz="1800" dirty="0" smtClean="0"/>
              <a:t>еждународное торговое право (и, в частности, право ВТО) является неотъемлемой частью международного права;</a:t>
            </a:r>
          </a:p>
          <a:p>
            <a:r>
              <a:rPr lang="ru-RU" sz="1800" dirty="0" smtClean="0"/>
              <a:t>Поворотным моментом в отношениях международного права и международного торгового права стал доклад Апелляционного органа по делу </a:t>
            </a:r>
            <a:r>
              <a:rPr lang="en-GB" sz="1800" dirty="0" smtClean="0"/>
              <a:t>US – Gasoline (1996) (</a:t>
            </a:r>
            <a:r>
              <a:rPr lang="ru-RU" sz="1800" dirty="0" smtClean="0"/>
              <a:t>это – самый первый доклад Апелляционного органа в истории системы разрешения споров в ВТО): ст. 3.2 Договоренности о правилах и процедурах разрешения споров, которая обращает третейские группы и Апелляционный орган к толкованию соглашений системы ВТО в соответствии с «обычными нормами толкования международного публичного права», отражает определенную «степень признания того, что Генеральное соглашение не должно читаться в клинической изоляции от международного публичного права»;</a:t>
            </a:r>
          </a:p>
          <a:p>
            <a:r>
              <a:rPr lang="ru-RU" sz="1800" dirty="0" smtClean="0"/>
              <a:t>Право ВТО не является закрытой, самодостаточной, изолированной от международного публичного права системой.</a:t>
            </a:r>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34</a:t>
            </a:fld>
            <a:endParaRPr lang="ru-RU" dirty="0"/>
          </a:p>
        </p:txBody>
      </p:sp>
    </p:spTree>
    <p:extLst>
      <p:ext uri="{BB962C8B-B14F-4D97-AF65-F5344CB8AC3E}">
        <p14:creationId xmlns:p14="http://schemas.microsoft.com/office/powerpoint/2010/main" val="3023264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smtClean="0"/>
              <a:t>Коллизия норм соглашений системы ВТО и других международных договоров (1)</a:t>
            </a:r>
            <a:endParaRPr lang="ru-RU" sz="3600" dirty="0"/>
          </a:p>
        </p:txBody>
      </p:sp>
      <p:sp>
        <p:nvSpPr>
          <p:cNvPr id="3" name="Содержимое 2"/>
          <p:cNvSpPr>
            <a:spLocks noGrp="1"/>
          </p:cNvSpPr>
          <p:nvPr>
            <p:ph idx="1"/>
          </p:nvPr>
        </p:nvSpPr>
        <p:spPr/>
        <p:txBody>
          <a:bodyPr/>
          <a:lstStyle/>
          <a:p>
            <a:r>
              <a:rPr lang="ru-RU" sz="1800" dirty="0" smtClean="0"/>
              <a:t>Классический пример: международный договор по вопросам охраны окружающей среды обязывает участников налагать количественные ограничения на торговлю определенными товарами. Однако это противоречит положениям ГАТТ 1994 (запрещают наложение количественных ограничений).</a:t>
            </a:r>
          </a:p>
          <a:p>
            <a:r>
              <a:rPr lang="ru-RU" sz="1800" dirty="0" smtClean="0"/>
              <a:t>Бывший Генеральный директор ВТО Паскаль Лами: «ВТО, положения Соглашения об учреждении ВТО и их толкование подтверждают отсутствие иерархии между нормами ВТО и теми нормами, которые были разработаны в рамках других форумов: нормы ВТО не заменяют иные международные нормы и не преобладают над ними.»</a:t>
            </a:r>
          </a:p>
          <a:p>
            <a:r>
              <a:rPr lang="ru-RU" sz="1800" dirty="0" smtClean="0"/>
              <a:t>Если это возможно, нормы права ВТО должны толковаться таким образом, чтобы они не противоречили другим нормам международного права; третейские группы и апелляционный орган обязаны толковать положения права ВТО, принимая во внимание все относимые источники международного права, которые применяются к отношениям между членами ВТО, включая запрет противоречивого толкования норм международного права (ст. 30-32 Венской конвенции о праве международных договоров 1969 г.).</a:t>
            </a:r>
          </a:p>
          <a:p>
            <a:endParaRPr lang="ru-RU" sz="1800" dirty="0" smtClean="0"/>
          </a:p>
          <a:p>
            <a:endParaRPr lang="ru-RU" sz="1800" dirty="0"/>
          </a:p>
        </p:txBody>
      </p:sp>
      <p:sp>
        <p:nvSpPr>
          <p:cNvPr id="4" name="Номер слайда 3"/>
          <p:cNvSpPr>
            <a:spLocks noGrp="1"/>
          </p:cNvSpPr>
          <p:nvPr>
            <p:ph type="sldNum" sz="quarter" idx="11"/>
          </p:nvPr>
        </p:nvSpPr>
        <p:spPr/>
        <p:txBody>
          <a:bodyPr/>
          <a:lstStyle/>
          <a:p>
            <a:fld id="{906785E3-84EE-4EB7-80F5-7D7C537A6051}" type="slidenum">
              <a:rPr lang="ru-RU" smtClean="0"/>
              <a:t>35</a:t>
            </a:fld>
            <a:endParaRPr lang="ru-RU" dirty="0"/>
          </a:p>
        </p:txBody>
      </p:sp>
    </p:spTree>
    <p:extLst>
      <p:ext uri="{BB962C8B-B14F-4D97-AF65-F5344CB8AC3E}">
        <p14:creationId xmlns:p14="http://schemas.microsoft.com/office/powerpoint/2010/main" val="1848810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a:t>Коллизия норм соглашений системы ВТО и других международных договоров </a:t>
            </a:r>
            <a:r>
              <a:rPr lang="ru-RU" sz="3600" dirty="0" smtClean="0"/>
              <a:t>(2)</a:t>
            </a:r>
            <a:endParaRPr lang="ru-RU" sz="3600" dirty="0"/>
          </a:p>
        </p:txBody>
      </p:sp>
      <p:sp>
        <p:nvSpPr>
          <p:cNvPr id="3" name="Содержимое 2"/>
          <p:cNvSpPr>
            <a:spLocks noGrp="1"/>
          </p:cNvSpPr>
          <p:nvPr>
            <p:ph idx="1"/>
          </p:nvPr>
        </p:nvSpPr>
        <p:spPr/>
        <p:txBody>
          <a:bodyPr/>
          <a:lstStyle/>
          <a:p>
            <a:r>
              <a:rPr lang="ru-RU" sz="1800" dirty="0" smtClean="0"/>
              <a:t>Хотя в большинстве случаев нормы права ВТО и иные нормы международного права можно истолковать так, чтобы избежать их коллизии, в некоторых случаях коллизия неизбежна;</a:t>
            </a:r>
            <a:endParaRPr lang="en-GB" sz="1800" dirty="0" smtClean="0"/>
          </a:p>
          <a:p>
            <a:r>
              <a:rPr lang="en-GB" sz="1800" dirty="0" smtClean="0"/>
              <a:t>Joost Pauwelyn:</a:t>
            </a:r>
            <a:r>
              <a:rPr lang="ru-RU" sz="1800" dirty="0" smtClean="0"/>
              <a:t> «Большинство обязательств в рамках ВТО являются взаимными по своей природе (англ. </a:t>
            </a:r>
            <a:r>
              <a:rPr lang="en-US" sz="1800" dirty="0" smtClean="0"/>
              <a:t>reciprocal</a:t>
            </a:r>
            <a:r>
              <a:rPr lang="en-GB" sz="1800" dirty="0" smtClean="0"/>
              <a:t> obligations)</a:t>
            </a:r>
            <a:r>
              <a:rPr lang="ru-RU" sz="1800" dirty="0" smtClean="0"/>
              <a:t>, т.е. являются такими обязательствами, от исполнения которых государство может отказаться, если только такой отказ не нарушает прав третьих сторон. В то же время обязательства государств, вытекающие из международных договоров в области защиты прав человека или охраны окружающей среды, являются неотъемлемыми (англ. </a:t>
            </a:r>
            <a:r>
              <a:rPr lang="en-US" sz="1800" dirty="0" smtClean="0"/>
              <a:t>integral</a:t>
            </a:r>
            <a:r>
              <a:rPr lang="en-GB" sz="1800" dirty="0" smtClean="0"/>
              <a:t> obligations)</a:t>
            </a:r>
            <a:r>
              <a:rPr lang="ru-RU" sz="1800" dirty="0" smtClean="0"/>
              <a:t>, от исполнения которых невозможно отказаться. Таким образом, в случае коллизии между нормами права ВТО и «неотъемлемыми обязательствами» последние имеют приоритет.</a:t>
            </a:r>
          </a:p>
          <a:p>
            <a:pPr>
              <a:buFontTx/>
              <a:buChar char="-"/>
            </a:pPr>
            <a:r>
              <a:rPr lang="ru-RU" sz="1800" dirty="0" smtClean="0"/>
              <a:t>Нормы права ВТО необязательно превалируют над другими нормами международного права (даже когда первые толкуются в рамках </a:t>
            </a:r>
            <a:r>
              <a:rPr lang="ru-RU" sz="1800" dirty="0" err="1" smtClean="0"/>
              <a:t>ОРС</a:t>
            </a:r>
            <a:r>
              <a:rPr lang="ru-RU" sz="1800" dirty="0" smtClean="0"/>
              <a:t> ВТО);</a:t>
            </a:r>
          </a:p>
          <a:p>
            <a:r>
              <a:rPr lang="ru-RU" sz="1800" dirty="0" smtClean="0"/>
              <a:t>Такой взгляд на соотношение норм права ВТО и других норм международного права не находит широкой поддержки среди специалистов по праву ВТО.</a:t>
            </a:r>
          </a:p>
        </p:txBody>
      </p:sp>
      <p:sp>
        <p:nvSpPr>
          <p:cNvPr id="4" name="Номер слайда 3"/>
          <p:cNvSpPr>
            <a:spLocks noGrp="1"/>
          </p:cNvSpPr>
          <p:nvPr>
            <p:ph type="sldNum" sz="quarter" idx="11"/>
          </p:nvPr>
        </p:nvSpPr>
        <p:spPr/>
        <p:txBody>
          <a:bodyPr/>
          <a:lstStyle/>
          <a:p>
            <a:fld id="{906785E3-84EE-4EB7-80F5-7D7C537A6051}" type="slidenum">
              <a:rPr lang="ru-RU" smtClean="0"/>
              <a:t>36</a:t>
            </a:fld>
            <a:endParaRPr lang="ru-RU" dirty="0"/>
          </a:p>
        </p:txBody>
      </p:sp>
    </p:spTree>
    <p:extLst>
      <p:ext uri="{BB962C8B-B14F-4D97-AF65-F5344CB8AC3E}">
        <p14:creationId xmlns:p14="http://schemas.microsoft.com/office/powerpoint/2010/main" val="3713937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z="3600" dirty="0" smtClean="0"/>
              <a:t>Право ВТО и национальное право</a:t>
            </a:r>
            <a:r>
              <a:rPr lang="en-GB" sz="3600" dirty="0" smtClean="0"/>
              <a:t> (1)</a:t>
            </a:r>
            <a:endParaRPr lang="ru-RU" sz="3600" dirty="0"/>
          </a:p>
        </p:txBody>
      </p:sp>
      <p:sp>
        <p:nvSpPr>
          <p:cNvPr id="3" name="Содержимое 2"/>
          <p:cNvSpPr>
            <a:spLocks noGrp="1"/>
          </p:cNvSpPr>
          <p:nvPr>
            <p:ph idx="1"/>
          </p:nvPr>
        </p:nvSpPr>
        <p:spPr>
          <a:xfrm>
            <a:off x="395536" y="1124744"/>
            <a:ext cx="8280920" cy="5112568"/>
          </a:xfrm>
        </p:spPr>
        <p:txBody>
          <a:bodyPr/>
          <a:lstStyle/>
          <a:p>
            <a:r>
              <a:rPr lang="ru-RU" sz="1800" dirty="0" smtClean="0"/>
              <a:t>Ст. </a:t>
            </a:r>
            <a:r>
              <a:rPr lang="en-GB" sz="1800" dirty="0" smtClean="0"/>
              <a:t>XVI:4 </a:t>
            </a:r>
            <a:r>
              <a:rPr lang="ru-RU" sz="1800" dirty="0" smtClean="0"/>
              <a:t>Соглашения об учреждении ВТО:</a:t>
            </a:r>
          </a:p>
          <a:p>
            <a:pPr marL="0" indent="0">
              <a:buNone/>
            </a:pPr>
            <a:r>
              <a:rPr lang="ru-RU" sz="1800" dirty="0"/>
              <a:t>«4. Каждый член обеспечивает соответствие своих законов, иных нормативных актов и административных процедур своим обязательствам, вытекающим из прилагаемых </a:t>
            </a:r>
            <a:r>
              <a:rPr lang="ru-RU" sz="1800" dirty="0" smtClean="0"/>
              <a:t>Соглашений»;</a:t>
            </a:r>
          </a:p>
          <a:p>
            <a:r>
              <a:rPr lang="ru-RU" sz="1800" dirty="0" smtClean="0"/>
              <a:t>Ст. 27 Венской конвенции о праве международных договоров:</a:t>
            </a:r>
          </a:p>
          <a:p>
            <a:pPr marL="0" indent="0">
              <a:buNone/>
            </a:pPr>
            <a:r>
              <a:rPr lang="ru-RU" sz="1800" dirty="0" smtClean="0"/>
              <a:t>«</a:t>
            </a:r>
            <a:r>
              <a:rPr lang="ru-RU" sz="1800" dirty="0"/>
              <a:t>Участник не может ссылаться на положения своего внутреннего права в качестве оправдания для невыполнения им </a:t>
            </a:r>
            <a:r>
              <a:rPr lang="ru-RU" sz="1800" dirty="0" smtClean="0"/>
              <a:t>договора»;</a:t>
            </a:r>
            <a:endParaRPr lang="en-GB" sz="1800" dirty="0" smtClean="0"/>
          </a:p>
          <a:p>
            <a:r>
              <a:rPr lang="ru-RU" sz="1800" dirty="0" smtClean="0"/>
              <a:t>Ст. </a:t>
            </a:r>
            <a:r>
              <a:rPr lang="en-GB" sz="1800" dirty="0" smtClean="0"/>
              <a:t>XXIV:12 </a:t>
            </a:r>
            <a:r>
              <a:rPr lang="ru-RU" sz="1800" dirty="0" smtClean="0"/>
              <a:t>ГАТТ 1994:</a:t>
            </a:r>
          </a:p>
          <a:p>
            <a:pPr marL="0" indent="0">
              <a:buNone/>
            </a:pPr>
            <a:r>
              <a:rPr lang="ru-RU" sz="1800" dirty="0" smtClean="0"/>
              <a:t>«Каждый Член должен предпринять такие разумные меры, которые могут быть доступны, чтобы обеспечить соблюдение положений Соглашения региональными и местными правительствами и властями внутри своей территории»;</a:t>
            </a:r>
          </a:p>
          <a:p>
            <a:r>
              <a:rPr lang="en-GB" sz="1800" dirty="0" smtClean="0"/>
              <a:t>India – Patents (US) (1998): </a:t>
            </a:r>
            <a:r>
              <a:rPr lang="ru-RU" sz="1800" dirty="0" smtClean="0"/>
              <a:t>международный трибунал может использовать национальное право как доказательство наличия факта или как доказательство практики государства, а также как доказательство соблюдения или несоблюдения государством его международных обязательств. Аналогичный подход – </a:t>
            </a:r>
            <a:r>
              <a:rPr lang="en-GB" sz="1800" dirty="0" smtClean="0"/>
              <a:t>Certain German Interests in Polish Upper Silesia (</a:t>
            </a:r>
            <a:r>
              <a:rPr lang="en-GB" sz="1800" dirty="0" err="1" smtClean="0"/>
              <a:t>PCIJ</a:t>
            </a:r>
            <a:r>
              <a:rPr lang="ru-RU" sz="1800" dirty="0" smtClean="0"/>
              <a:t> / </a:t>
            </a:r>
            <a:r>
              <a:rPr lang="ru-RU" sz="1800" dirty="0" err="1" smtClean="0"/>
              <a:t>ППМП</a:t>
            </a:r>
            <a:r>
              <a:rPr lang="en-GB" sz="1800" dirty="0" smtClean="0"/>
              <a:t>).</a:t>
            </a:r>
            <a:endParaRPr lang="ru-RU" sz="1800" dirty="0" smtClean="0"/>
          </a:p>
          <a:p>
            <a:endParaRPr lang="ru-RU" sz="1800" dirty="0" smtClean="0"/>
          </a:p>
        </p:txBody>
      </p:sp>
      <p:sp>
        <p:nvSpPr>
          <p:cNvPr id="4" name="Номер слайда 3"/>
          <p:cNvSpPr>
            <a:spLocks noGrp="1"/>
          </p:cNvSpPr>
          <p:nvPr>
            <p:ph type="sldNum" sz="quarter" idx="11"/>
          </p:nvPr>
        </p:nvSpPr>
        <p:spPr/>
        <p:txBody>
          <a:bodyPr/>
          <a:lstStyle/>
          <a:p>
            <a:fld id="{906785E3-84EE-4EB7-80F5-7D7C537A6051}" type="slidenum">
              <a:rPr lang="ru-RU" smtClean="0"/>
              <a:t>37</a:t>
            </a:fld>
            <a:endParaRPr lang="ru-RU" dirty="0"/>
          </a:p>
        </p:txBody>
      </p:sp>
    </p:spTree>
    <p:extLst>
      <p:ext uri="{BB962C8B-B14F-4D97-AF65-F5344CB8AC3E}">
        <p14:creationId xmlns:p14="http://schemas.microsoft.com/office/powerpoint/2010/main" val="71276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251520" y="-171400"/>
            <a:ext cx="8666162" cy="1069975"/>
          </a:xfrm>
        </p:spPr>
        <p:txBody>
          <a:bodyPr/>
          <a:lstStyle/>
          <a:p>
            <a:r>
              <a:rPr lang="ru-RU" sz="3600" dirty="0"/>
              <a:t>Право ВТО и национальное право</a:t>
            </a:r>
            <a:r>
              <a:rPr lang="en-GB" sz="3600" dirty="0"/>
              <a:t> </a:t>
            </a:r>
            <a:r>
              <a:rPr lang="en-GB" sz="3600" dirty="0" smtClean="0"/>
              <a:t>(2)</a:t>
            </a:r>
            <a:endParaRPr lang="ru-RU" sz="3600" dirty="0"/>
          </a:p>
        </p:txBody>
      </p:sp>
      <p:sp>
        <p:nvSpPr>
          <p:cNvPr id="3" name="Содержимое 2"/>
          <p:cNvSpPr>
            <a:spLocks noGrp="1"/>
          </p:cNvSpPr>
          <p:nvPr>
            <p:ph idx="1"/>
          </p:nvPr>
        </p:nvSpPr>
        <p:spPr>
          <a:xfrm>
            <a:off x="395536" y="620688"/>
            <a:ext cx="8280920" cy="5760640"/>
          </a:xfrm>
        </p:spPr>
        <p:txBody>
          <a:bodyPr/>
          <a:lstStyle/>
          <a:p>
            <a:r>
              <a:rPr lang="ru-RU" sz="1600" dirty="0" smtClean="0"/>
              <a:t>Если положение национального права предполагает возможность различного толкования, то такое положение должно толковаться так, чтобы избежать коллизии с правом ВТО;</a:t>
            </a:r>
          </a:p>
          <a:p>
            <a:r>
              <a:rPr lang="ru-RU" sz="1600" dirty="0" smtClean="0"/>
              <a:t>США, ЕС: доктрина соответствующего международному договору толкования (англ. </a:t>
            </a:r>
            <a:r>
              <a:rPr lang="en-US" sz="1600" dirty="0" smtClean="0"/>
              <a:t>treaty-consistent interpretation)</a:t>
            </a:r>
            <a:r>
              <a:rPr lang="ru-RU" sz="1600" dirty="0" smtClean="0"/>
              <a:t>: </a:t>
            </a:r>
            <a:endParaRPr lang="en-GB" sz="1600" dirty="0" smtClean="0"/>
          </a:p>
          <a:p>
            <a:pPr lvl="1">
              <a:buFontTx/>
              <a:buChar char="-"/>
            </a:pPr>
            <a:r>
              <a:rPr lang="en-GB" sz="1600" dirty="0" smtClean="0"/>
              <a:t>ECJ – Commission v Germany (International Dairy Arrangement) (1996), Hermes (1998), </a:t>
            </a:r>
            <a:r>
              <a:rPr lang="en-GB" sz="1600" dirty="0" err="1" smtClean="0"/>
              <a:t>Schieving-Nijstad</a:t>
            </a:r>
            <a:r>
              <a:rPr lang="en-GB" sz="1600" dirty="0" smtClean="0"/>
              <a:t> (2001);</a:t>
            </a:r>
            <a:endParaRPr lang="ru-RU" sz="1600" dirty="0" smtClean="0"/>
          </a:p>
          <a:p>
            <a:pPr lvl="1">
              <a:buFontTx/>
              <a:buChar char="-"/>
            </a:pPr>
            <a:r>
              <a:rPr lang="en-GB" sz="1600" dirty="0" smtClean="0"/>
              <a:t>US Supreme Court – Murray v. The Charming Betsy (1804): </a:t>
            </a:r>
            <a:r>
              <a:rPr lang="ru-RU" sz="1600" dirty="0" smtClean="0"/>
              <a:t>«Было также замечено, что акт Конгресса никогда не должен быть истолкован так, чтобы он нарушал право наций, если остается возможность иного толкования»;</a:t>
            </a:r>
          </a:p>
          <a:p>
            <a:r>
              <a:rPr lang="ru-RU" sz="1600" dirty="0" smtClean="0"/>
              <a:t>Если коллизия между положением национального права и положением права ВТО неизбежна, возникает вопрос: может ли положение права ВТО применяться в национальных судах для оспаривания законности и действительности положения национального права? </a:t>
            </a:r>
            <a:r>
              <a:rPr lang="ru-RU" sz="1600" dirty="0" smtClean="0">
                <a:sym typeface="Wingdings"/>
              </a:rPr>
              <a:t></a:t>
            </a:r>
            <a:r>
              <a:rPr lang="en-GB" sz="1600" dirty="0" smtClean="0">
                <a:sym typeface="Wingdings"/>
              </a:rPr>
              <a:t> </a:t>
            </a:r>
            <a:r>
              <a:rPr lang="ru-RU" sz="1600" dirty="0" smtClean="0">
                <a:sym typeface="Wingdings"/>
              </a:rPr>
              <a:t>проблема прямого действия права ВТО;</a:t>
            </a:r>
          </a:p>
          <a:p>
            <a:r>
              <a:rPr lang="ru-RU" sz="1600" dirty="0" smtClean="0">
                <a:sym typeface="Wingdings"/>
              </a:rPr>
              <a:t>Соглашение об учреждении ВТО не содержит положений относительно того, какое место его нормы должны занимать в национальной правовой системе членов ВТО.</a:t>
            </a:r>
            <a:r>
              <a:rPr lang="en-GB" sz="1600" dirty="0" smtClean="0">
                <a:sym typeface="Wingdings"/>
              </a:rPr>
              <a:t>  </a:t>
            </a:r>
            <a:r>
              <a:rPr lang="ru-RU" sz="1600" dirty="0" smtClean="0">
                <a:sym typeface="Wingdings"/>
              </a:rPr>
              <a:t>Хотя каждый член ВТО обязан в полной мере исполнять свои обязательства по соглашениям системы ВТО, он вправе сам определить положение права ВТО в его национальной правовой системе.</a:t>
            </a:r>
          </a:p>
          <a:p>
            <a:r>
              <a:rPr lang="ru-RU" sz="1600" dirty="0"/>
              <a:t>В настоящий момент большинство членов </a:t>
            </a:r>
            <a:r>
              <a:rPr lang="ru-RU" sz="1600" dirty="0" smtClean="0"/>
              <a:t>ВТО (включая </a:t>
            </a:r>
            <a:r>
              <a:rPr lang="ru-RU" sz="1600" dirty="0"/>
              <a:t>ЕС, США, Китай, Индию, Японию, ЮАР и </a:t>
            </a:r>
            <a:r>
              <a:rPr lang="ru-RU" sz="1600" dirty="0" smtClean="0"/>
              <a:t>Канаду), </a:t>
            </a:r>
            <a:r>
              <a:rPr lang="ru-RU" sz="1600" dirty="0"/>
              <a:t>отказываются от прямого действия права </a:t>
            </a:r>
            <a:r>
              <a:rPr lang="ru-RU" sz="1600" dirty="0" smtClean="0"/>
              <a:t>ВТО.</a:t>
            </a:r>
          </a:p>
          <a:p>
            <a:r>
              <a:rPr lang="ru-RU" sz="1600" dirty="0" smtClean="0"/>
              <a:t>Отношение России и </a:t>
            </a:r>
            <a:r>
              <a:rPr lang="ru-RU" sz="1600" dirty="0" err="1" smtClean="0"/>
              <a:t>ЕАЭС</a:t>
            </a:r>
            <a:r>
              <a:rPr lang="ru-RU" sz="1600" dirty="0" smtClean="0"/>
              <a:t> к вопросу прямого </a:t>
            </a:r>
            <a:r>
              <a:rPr lang="ru-RU" sz="1600" smtClean="0"/>
              <a:t>действия права ВТО?</a:t>
            </a:r>
            <a:endParaRPr lang="ru-RU" sz="1600" dirty="0"/>
          </a:p>
          <a:p>
            <a:pPr marL="0" indent="0">
              <a:buNone/>
            </a:pPr>
            <a:endParaRPr lang="en-US" sz="1600" dirty="0" smtClean="0"/>
          </a:p>
        </p:txBody>
      </p:sp>
      <p:sp>
        <p:nvSpPr>
          <p:cNvPr id="4" name="Номер слайда 3"/>
          <p:cNvSpPr>
            <a:spLocks noGrp="1"/>
          </p:cNvSpPr>
          <p:nvPr>
            <p:ph type="sldNum" sz="quarter" idx="11"/>
          </p:nvPr>
        </p:nvSpPr>
        <p:spPr/>
        <p:txBody>
          <a:bodyPr/>
          <a:lstStyle/>
          <a:p>
            <a:fld id="{906785E3-84EE-4EB7-80F5-7D7C537A6051}" type="slidenum">
              <a:rPr lang="ru-RU" smtClean="0"/>
              <a:t>38</a:t>
            </a:fld>
            <a:endParaRPr lang="ru-RU" dirty="0"/>
          </a:p>
        </p:txBody>
      </p:sp>
    </p:spTree>
    <p:extLst>
      <p:ext uri="{BB962C8B-B14F-4D97-AF65-F5344CB8AC3E}">
        <p14:creationId xmlns:p14="http://schemas.microsoft.com/office/powerpoint/2010/main" val="378822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План лекции</a:t>
            </a:r>
            <a:endParaRPr lang="en-US" sz="3600" dirty="0"/>
          </a:p>
        </p:txBody>
      </p:sp>
      <p:sp>
        <p:nvSpPr>
          <p:cNvPr id="3" name="Содержимое 2"/>
          <p:cNvSpPr>
            <a:spLocks noGrp="1"/>
          </p:cNvSpPr>
          <p:nvPr>
            <p:ph idx="1"/>
          </p:nvPr>
        </p:nvSpPr>
        <p:spPr>
          <a:xfrm>
            <a:off x="539552" y="1340768"/>
            <a:ext cx="8064896" cy="4933032"/>
          </a:xfrm>
        </p:spPr>
        <p:txBody>
          <a:bodyPr>
            <a:normAutofit/>
          </a:bodyPr>
          <a:lstStyle/>
          <a:p>
            <a:pPr marL="457200" indent="-457200">
              <a:lnSpc>
                <a:spcPct val="110000"/>
              </a:lnSpc>
              <a:buFont typeface="+mj-lt"/>
              <a:buAutoNum type="arabicPeriod"/>
            </a:pPr>
            <a:r>
              <a:rPr lang="ru-RU" sz="2000" dirty="0" smtClean="0">
                <a:ea typeface="+mn-ea"/>
                <a:cs typeface="+mn-cs"/>
              </a:rPr>
              <a:t>Экономическая глобализация и международная торговля</a:t>
            </a:r>
          </a:p>
          <a:p>
            <a:pPr marL="457200" indent="-457200">
              <a:lnSpc>
                <a:spcPct val="110000"/>
              </a:lnSpc>
              <a:buFont typeface="+mj-lt"/>
              <a:buAutoNum type="arabicPeriod"/>
            </a:pPr>
            <a:r>
              <a:rPr lang="ru-RU" sz="2000" dirty="0" smtClean="0">
                <a:ea typeface="+mn-ea"/>
                <a:cs typeface="+mn-cs"/>
              </a:rPr>
              <a:t>Право ВТО</a:t>
            </a:r>
          </a:p>
          <a:p>
            <a:pPr marL="457200" indent="-457200">
              <a:lnSpc>
                <a:spcPct val="110000"/>
              </a:lnSpc>
              <a:buFont typeface="+mj-lt"/>
              <a:buAutoNum type="arabicPeriod"/>
            </a:pPr>
            <a:r>
              <a:rPr lang="ru-RU" sz="2000" dirty="0" smtClean="0"/>
              <a:t>Источники права ВТО</a:t>
            </a:r>
          </a:p>
          <a:p>
            <a:pPr marL="457200" indent="-457200">
              <a:lnSpc>
                <a:spcPct val="110000"/>
              </a:lnSpc>
              <a:buFont typeface="+mj-lt"/>
              <a:buAutoNum type="arabicPeriod"/>
            </a:pPr>
            <a:r>
              <a:rPr lang="ru-RU" sz="2000" dirty="0" smtClean="0">
                <a:ea typeface="+mn-ea"/>
                <a:cs typeface="+mn-cs"/>
              </a:rPr>
              <a:t>Право ВТО в контексте международного и национального права</a:t>
            </a:r>
            <a:endParaRPr lang="en-GB" sz="2000" dirty="0">
              <a:ea typeface="+mn-ea"/>
              <a:cs typeface="+mn-cs"/>
            </a:endParaRPr>
          </a:p>
        </p:txBody>
      </p:sp>
      <p:sp>
        <p:nvSpPr>
          <p:cNvPr id="6" name="Slide Number Placeholder 5"/>
          <p:cNvSpPr>
            <a:spLocks noGrp="1"/>
          </p:cNvSpPr>
          <p:nvPr>
            <p:ph type="sldNum" sz="quarter" idx="11"/>
          </p:nvPr>
        </p:nvSpPr>
        <p:spPr/>
        <p:txBody>
          <a:bodyPr/>
          <a:lstStyle/>
          <a:p>
            <a:fld id="{906785E3-84EE-4EB7-80F5-7D7C537A6051}" type="slidenum">
              <a:rPr lang="ru-RU" smtClean="0"/>
              <a:t>4</a:t>
            </a:fld>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Концепция экономической глобализации и возникновение глобальной экономики</a:t>
            </a:r>
            <a:endParaRPr lang="ru-RU" sz="3600" dirty="0"/>
          </a:p>
        </p:txBody>
      </p:sp>
      <p:sp>
        <p:nvSpPr>
          <p:cNvPr id="3" name="Содержимое 2"/>
          <p:cNvSpPr>
            <a:spLocks noGrp="1"/>
          </p:cNvSpPr>
          <p:nvPr>
            <p:ph idx="1"/>
          </p:nvPr>
        </p:nvSpPr>
        <p:spPr/>
        <p:txBody>
          <a:bodyPr>
            <a:normAutofit/>
          </a:bodyPr>
          <a:lstStyle/>
          <a:p>
            <a:r>
              <a:rPr lang="ru-RU" sz="2000" dirty="0" smtClean="0"/>
              <a:t>Глобализация – «близкая интеграция государств и населения мира, которая явилась результатом колоссального снижения стоимости  перевозок и связи, и уничтожение искусственных барьеров для перемещения товаров, услуг, капитала, знаний и, в меньшей степени, людей через границы» (Джозеф </a:t>
            </a:r>
            <a:r>
              <a:rPr lang="ru-RU" sz="2000" dirty="0" err="1" smtClean="0"/>
              <a:t>Стиглитц</a:t>
            </a:r>
            <a:r>
              <a:rPr lang="ru-RU" sz="2000" dirty="0" smtClean="0"/>
              <a:t>, </a:t>
            </a:r>
            <a:r>
              <a:rPr lang="de-DE" sz="2000" dirty="0" err="1" smtClean="0"/>
              <a:t>Globalisation</a:t>
            </a:r>
            <a:r>
              <a:rPr lang="de-DE" sz="2000" dirty="0" smtClean="0"/>
              <a:t> </a:t>
            </a:r>
            <a:r>
              <a:rPr lang="de-DE" sz="2000" dirty="0" err="1" smtClean="0"/>
              <a:t>and</a:t>
            </a:r>
            <a:r>
              <a:rPr lang="de-DE" sz="2000" dirty="0" smtClean="0"/>
              <a:t> </a:t>
            </a:r>
            <a:r>
              <a:rPr lang="en-US" sz="2000" dirty="0" smtClean="0"/>
              <a:t>I</a:t>
            </a:r>
            <a:r>
              <a:rPr lang="de-DE" sz="2000" dirty="0" err="1" smtClean="0"/>
              <a:t>ts</a:t>
            </a:r>
            <a:r>
              <a:rPr lang="de-DE" sz="2000" dirty="0" smtClean="0"/>
              <a:t> </a:t>
            </a:r>
            <a:r>
              <a:rPr lang="de-DE" sz="2000" dirty="0" err="1" smtClean="0"/>
              <a:t>Discontents</a:t>
            </a:r>
            <a:r>
              <a:rPr lang="de-DE" sz="2000" dirty="0" smtClean="0"/>
              <a:t> (2002 </a:t>
            </a:r>
            <a:r>
              <a:rPr lang="ru-RU" sz="2000" dirty="0" smtClean="0"/>
              <a:t>г.</a:t>
            </a:r>
            <a:r>
              <a:rPr lang="de-DE" sz="2000" dirty="0" smtClean="0"/>
              <a:t>)</a:t>
            </a:r>
            <a:r>
              <a:rPr lang="ru-RU" sz="2000" dirty="0" smtClean="0"/>
              <a:t>).</a:t>
            </a:r>
          </a:p>
          <a:p>
            <a:r>
              <a:rPr lang="ru-RU" sz="2000" dirty="0" smtClean="0"/>
              <a:t>Экономическая глобализация – постепенная интеграция национальных экономик в одну</a:t>
            </a:r>
            <a:r>
              <a:rPr lang="en-GB" sz="2000" dirty="0" smtClean="0"/>
              <a:t>,</a:t>
            </a:r>
            <a:r>
              <a:rPr lang="ru-RU" sz="2000" dirty="0" smtClean="0"/>
              <a:t> не признающую границ экономику</a:t>
            </a:r>
            <a:r>
              <a:rPr lang="ru-RU" sz="2000" dirty="0"/>
              <a:t>.</a:t>
            </a:r>
            <a:endParaRPr lang="ru-RU" sz="2000" dirty="0" smtClean="0"/>
          </a:p>
          <a:p>
            <a:r>
              <a:rPr lang="ru-RU" sz="2000" dirty="0" smtClean="0"/>
              <a:t>Экономическая глобализация включает в себя как (свободную) международную торговлю, так и (неограниченные) прямые иностранные инвестиции.</a:t>
            </a:r>
          </a:p>
          <a:p>
            <a:r>
              <a:rPr lang="ru-RU" sz="2000" dirty="0" smtClean="0"/>
              <a:t>Движущие силы экономической глобализации – технологии и либерализация международной торговли и прямых иностранных инвестиций</a:t>
            </a:r>
            <a:r>
              <a:rPr lang="en-GB" sz="2000" dirty="0" smtClean="0"/>
              <a:t>.</a:t>
            </a:r>
            <a:r>
              <a:rPr lang="ru-RU" sz="2000" dirty="0" smtClean="0"/>
              <a:t> </a:t>
            </a:r>
            <a:endParaRPr lang="ru-RU" sz="2000" dirty="0"/>
          </a:p>
        </p:txBody>
      </p:sp>
      <p:sp>
        <p:nvSpPr>
          <p:cNvPr id="6" name="Slide Number Placeholder 5"/>
          <p:cNvSpPr>
            <a:spLocks noGrp="1"/>
          </p:cNvSpPr>
          <p:nvPr>
            <p:ph type="sldNum" sz="quarter" idx="11"/>
          </p:nvPr>
        </p:nvSpPr>
        <p:spPr/>
        <p:txBody>
          <a:bodyPr/>
          <a:lstStyle/>
          <a:p>
            <a:fld id="{906785E3-84EE-4EB7-80F5-7D7C537A6051}" type="slidenum">
              <a:rPr lang="ru-RU" smtClean="0"/>
              <a:t>5</a:t>
            </a:fld>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66162" cy="1069975"/>
          </a:xfrm>
        </p:spPr>
        <p:txBody>
          <a:bodyPr/>
          <a:lstStyle/>
          <a:p>
            <a:r>
              <a:rPr lang="ru-RU" sz="3600" dirty="0" smtClean="0"/>
              <a:t>Свободная </a:t>
            </a:r>
            <a:r>
              <a:rPr lang="en-GB" sz="3600" dirty="0" err="1" smtClean="0"/>
              <a:t>vs</a:t>
            </a:r>
            <a:r>
              <a:rPr lang="en-GB" sz="3600" dirty="0" smtClean="0"/>
              <a:t> </a:t>
            </a:r>
            <a:r>
              <a:rPr lang="ru-RU" sz="3600" dirty="0" smtClean="0"/>
              <a:t>ограниченная торговля (1)</a:t>
            </a:r>
            <a:endParaRPr lang="ru-RU" sz="3600" dirty="0"/>
          </a:p>
        </p:txBody>
      </p:sp>
      <p:sp>
        <p:nvSpPr>
          <p:cNvPr id="3" name="Содержимое 2"/>
          <p:cNvSpPr>
            <a:spLocks noGrp="1"/>
          </p:cNvSpPr>
          <p:nvPr>
            <p:ph idx="1"/>
          </p:nvPr>
        </p:nvSpPr>
        <p:spPr>
          <a:xfrm>
            <a:off x="395536" y="1196752"/>
            <a:ext cx="8496944" cy="5040560"/>
          </a:xfrm>
        </p:spPr>
        <p:txBody>
          <a:bodyPr>
            <a:noAutofit/>
          </a:bodyPr>
          <a:lstStyle/>
          <a:p>
            <a:pPr marL="0" indent="0">
              <a:buNone/>
            </a:pPr>
            <a:r>
              <a:rPr lang="ru-RU" sz="1800" u="sng" dirty="0" smtClean="0"/>
              <a:t>Аргументы в пользу свободной торговли</a:t>
            </a:r>
            <a:r>
              <a:rPr lang="ru-RU" sz="1800" dirty="0" smtClean="0"/>
              <a:t>:</a:t>
            </a:r>
          </a:p>
          <a:p>
            <a:r>
              <a:rPr lang="ru-RU" sz="1800" dirty="0" smtClean="0"/>
              <a:t>Начиная </a:t>
            </a:r>
            <a:r>
              <a:rPr lang="ru-RU" sz="1800" dirty="0"/>
              <a:t>с Адама </a:t>
            </a:r>
            <a:r>
              <a:rPr lang="ru-RU" sz="1800" dirty="0" smtClean="0"/>
              <a:t>Смита, экономисты в целом соглашаются, что государства получают выгоду от международной торговли: </a:t>
            </a:r>
            <a:r>
              <a:rPr lang="ru-RU" sz="1800" dirty="0"/>
              <a:t>«Если какое-нибудь иностранное государство может доставить нам товары дешевле, чем если бы мы изготовили их дома, то, разумеется, было бы выгоднее для нас купить их за часть товаров нашего собственного труда, приложенного к более выгодной для нас отрасли промышленности</a:t>
            </a:r>
            <a:r>
              <a:rPr lang="ru-RU" sz="1800" dirty="0" smtClean="0"/>
              <a:t>» (А. Смит. Богатство народов).</a:t>
            </a:r>
          </a:p>
          <a:p>
            <a:r>
              <a:rPr lang="ru-RU" sz="1800" dirty="0" smtClean="0"/>
              <a:t>Давид </a:t>
            </a:r>
            <a:r>
              <a:rPr lang="ru-RU" sz="1800" dirty="0" err="1" smtClean="0"/>
              <a:t>Рикардо</a:t>
            </a:r>
            <a:r>
              <a:rPr lang="ru-RU" sz="1800" dirty="0" smtClean="0"/>
              <a:t>: теория сравнительных преимуществ.</a:t>
            </a:r>
          </a:p>
          <a:p>
            <a:r>
              <a:rPr lang="ru-RU" sz="1800" dirty="0" smtClean="0"/>
              <a:t>Пол </a:t>
            </a:r>
            <a:r>
              <a:rPr lang="ru-RU" sz="1800" dirty="0" err="1" smtClean="0"/>
              <a:t>Самуэльсон</a:t>
            </a:r>
            <a:r>
              <a:rPr lang="ru-RU" sz="1800" dirty="0" smtClean="0"/>
              <a:t>: «Свободная торговля способствует взаимовыгодному разделению труда, значительно увеличивает потенциальный реальный национальный продукт для всех народов и делает возможными более высокие стандарты уровня жизни во всем мире».</a:t>
            </a:r>
          </a:p>
          <a:p>
            <a:r>
              <a:rPr lang="ru-RU" sz="1800" dirty="0" smtClean="0"/>
              <a:t>По данным Всемирного Банка на 2001 г., развивающиеся государства, которые усилили свою интеграция в мировую экономику в 1980-90-х гг. (Индия, Китай и др.), достигли более высокого роста доходов, более долгой продолжительности жизни населения и более высокого уровня образования по сравнению с другими развивающимися государствами.</a:t>
            </a:r>
            <a:endParaRPr lang="en-US" sz="1800" dirty="0" smtClean="0"/>
          </a:p>
        </p:txBody>
      </p:sp>
      <p:sp>
        <p:nvSpPr>
          <p:cNvPr id="6" name="Slide Number Placeholder 5"/>
          <p:cNvSpPr>
            <a:spLocks noGrp="1"/>
          </p:cNvSpPr>
          <p:nvPr>
            <p:ph type="sldNum" sz="quarter" idx="11"/>
          </p:nvPr>
        </p:nvSpPr>
        <p:spPr/>
        <p:txBody>
          <a:bodyPr/>
          <a:lstStyle/>
          <a:p>
            <a:fld id="{906785E3-84EE-4EB7-80F5-7D7C537A6051}" type="slidenum">
              <a:rPr lang="ru-RU" smtClean="0"/>
              <a:t>6</a:t>
            </a:fld>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a:t>Свободная </a:t>
            </a:r>
            <a:r>
              <a:rPr lang="en-GB" sz="3600" dirty="0" err="1"/>
              <a:t>vs</a:t>
            </a:r>
            <a:r>
              <a:rPr lang="en-GB" sz="3600" dirty="0"/>
              <a:t> </a:t>
            </a:r>
            <a:r>
              <a:rPr lang="ru-RU" sz="3600" dirty="0"/>
              <a:t>ограниченная торговля </a:t>
            </a:r>
            <a:r>
              <a:rPr lang="ru-RU" sz="3600" dirty="0" smtClean="0"/>
              <a:t>(2)</a:t>
            </a:r>
            <a:endParaRPr lang="ru-RU" sz="3600" dirty="0"/>
          </a:p>
        </p:txBody>
      </p:sp>
      <p:sp>
        <p:nvSpPr>
          <p:cNvPr id="3" name="Содержимое 2"/>
          <p:cNvSpPr>
            <a:spLocks noGrp="1"/>
          </p:cNvSpPr>
          <p:nvPr>
            <p:ph idx="1"/>
          </p:nvPr>
        </p:nvSpPr>
        <p:spPr/>
        <p:txBody>
          <a:bodyPr>
            <a:normAutofit fontScale="92500" lnSpcReduction="10000"/>
          </a:bodyPr>
          <a:lstStyle/>
          <a:p>
            <a:r>
              <a:rPr lang="ru-RU" sz="1900" dirty="0" smtClean="0"/>
              <a:t>Исследование ВТО (2000 г.), направленное на изучение связей между международной торговлей и бедностью: либерализация торговли, как правило, является позитивным фактором для искоренения бедности;</a:t>
            </a:r>
          </a:p>
          <a:p>
            <a:r>
              <a:rPr lang="ru-RU" sz="1900" dirty="0" smtClean="0"/>
              <a:t>Исследование ВТО «Адаптация к либерализации торговли»: затраты на адаптацию к либерализации торговли обычно значительно меньше, чем прибыль, полученная от либерализации торговли;</a:t>
            </a:r>
          </a:p>
          <a:p>
            <a:r>
              <a:rPr lang="ru-RU" sz="1900" dirty="0" smtClean="0"/>
              <a:t>Неэкономические выгоды от свободной торговли: </a:t>
            </a:r>
          </a:p>
          <a:p>
            <a:pPr lvl="1">
              <a:buFontTx/>
              <a:buChar char="-"/>
            </a:pPr>
            <a:r>
              <a:rPr lang="ru-RU" sz="1700" dirty="0" smtClean="0"/>
              <a:t>стимул не вступать в конфликты и не развязывать войны; </a:t>
            </a:r>
          </a:p>
          <a:p>
            <a:pPr lvl="1">
              <a:buFontTx/>
              <a:buChar char="-"/>
            </a:pPr>
            <a:r>
              <a:rPr lang="ru-RU" sz="1700" dirty="0" smtClean="0"/>
              <a:t>интенсификация трансграничного общения и обмена идеями; </a:t>
            </a:r>
          </a:p>
          <a:p>
            <a:pPr lvl="1">
              <a:buFontTx/>
              <a:buChar char="-"/>
            </a:pPr>
            <a:r>
              <a:rPr lang="ru-RU" sz="1700" dirty="0" smtClean="0"/>
              <a:t>улучшение взаимопонимания между государствами и гражданами разных государств; </a:t>
            </a:r>
          </a:p>
          <a:p>
            <a:r>
              <a:rPr lang="ru-RU" sz="1900" dirty="0" err="1" smtClean="0"/>
              <a:t>Дохийский</a:t>
            </a:r>
            <a:r>
              <a:rPr lang="ru-RU" sz="1900" dirty="0" smtClean="0"/>
              <a:t> раунд многосторонних торговых переговоров: дальнейшая либерализация международной торговли;</a:t>
            </a:r>
          </a:p>
          <a:p>
            <a:r>
              <a:rPr lang="ru-RU" sz="1900" dirty="0" smtClean="0"/>
              <a:t>Угроза свободной торговле после событий 11 сентября 2001 г. </a:t>
            </a:r>
            <a:r>
              <a:rPr lang="ru-RU" sz="1900" dirty="0" smtClean="0">
                <a:sym typeface="Wingdings"/>
              </a:rPr>
              <a:t></a:t>
            </a:r>
            <a:r>
              <a:rPr lang="en-GB" sz="1900" dirty="0" smtClean="0">
                <a:sym typeface="Wingdings"/>
              </a:rPr>
              <a:t> </a:t>
            </a:r>
            <a:r>
              <a:rPr lang="ru-RU" sz="1900" dirty="0" smtClean="0">
                <a:sym typeface="Wingdings"/>
              </a:rPr>
              <a:t>б</a:t>
            </a:r>
            <a:r>
              <a:rPr lang="ru-RU" sz="1900" dirty="0" smtClean="0"/>
              <a:t>ывший Генеральный директор ВТО Паскаль Лами: «Терроризм повышает нестабильность; правила глобальной торговли способствуют стабильности». </a:t>
            </a:r>
          </a:p>
          <a:p>
            <a:pPr marL="400050" lvl="0" indent="-400050">
              <a:buFont typeface="+mj-lt"/>
              <a:buAutoNum type="romanLcPeriod"/>
            </a:pPr>
            <a:endParaRPr lang="ru-RU" sz="1800" dirty="0"/>
          </a:p>
          <a:p>
            <a:pPr marL="0" indent="0">
              <a:buNone/>
            </a:pPr>
            <a:endParaRPr lang="ru-RU"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7</a:t>
            </a:fld>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a:t>Свободная </a:t>
            </a:r>
            <a:r>
              <a:rPr lang="en-GB" sz="3600" dirty="0" err="1"/>
              <a:t>vs</a:t>
            </a:r>
            <a:r>
              <a:rPr lang="en-GB" sz="3600" dirty="0"/>
              <a:t> </a:t>
            </a:r>
            <a:r>
              <a:rPr lang="ru-RU" sz="3600" dirty="0"/>
              <a:t>ограниченная торговля </a:t>
            </a:r>
            <a:r>
              <a:rPr lang="ru-RU" sz="3600" dirty="0" smtClean="0"/>
              <a:t>(3)</a:t>
            </a:r>
            <a:endParaRPr lang="ru-RU" sz="3600" dirty="0"/>
          </a:p>
        </p:txBody>
      </p:sp>
      <p:sp>
        <p:nvSpPr>
          <p:cNvPr id="3" name="Содержимое 2"/>
          <p:cNvSpPr>
            <a:spLocks noGrp="1"/>
          </p:cNvSpPr>
          <p:nvPr>
            <p:ph idx="1"/>
          </p:nvPr>
        </p:nvSpPr>
        <p:spPr>
          <a:xfrm>
            <a:off x="179512" y="1268760"/>
            <a:ext cx="8784976" cy="5040560"/>
          </a:xfrm>
        </p:spPr>
        <p:txBody>
          <a:bodyPr>
            <a:noAutofit/>
          </a:bodyPr>
          <a:lstStyle/>
          <a:p>
            <a:pPr marL="0" indent="0">
              <a:buNone/>
            </a:pPr>
            <a:r>
              <a:rPr lang="ru-RU" sz="1800" u="sng" dirty="0" smtClean="0"/>
              <a:t>Аргументы в пользу ограничений в торговле:</a:t>
            </a:r>
          </a:p>
          <a:p>
            <a:r>
              <a:rPr lang="ru-RU" sz="1800" dirty="0" smtClean="0"/>
              <a:t>Правительства часто вмешиваются в международную торговлю путем принятия ограничительных торговых мер;</a:t>
            </a:r>
          </a:p>
          <a:p>
            <a:r>
              <a:rPr lang="ru-RU" sz="1800" dirty="0" smtClean="0"/>
              <a:t>Ограничительные торговые меры принимаются в целях: </a:t>
            </a:r>
            <a:endParaRPr lang="en-GB" sz="1800" dirty="0" smtClean="0"/>
          </a:p>
          <a:p>
            <a:pPr marL="800100" lvl="1" indent="-342900">
              <a:buAutoNum type="arabicParenR"/>
            </a:pPr>
            <a:r>
              <a:rPr lang="ru-RU" sz="1800" dirty="0" smtClean="0"/>
              <a:t>защиты отечественного производства и рабочих мест от конкуренции со стороны импортной продукции и зарубежных производителей; </a:t>
            </a:r>
            <a:endParaRPr lang="ru-RU" sz="1800" dirty="0"/>
          </a:p>
          <a:p>
            <a:pPr marL="800100" lvl="1" indent="-342900">
              <a:buAutoNum type="arabicParenR"/>
            </a:pPr>
            <a:r>
              <a:rPr lang="ru-RU" sz="1800" dirty="0" smtClean="0"/>
              <a:t>становления новой отечественной отрасли производства; </a:t>
            </a:r>
          </a:p>
          <a:p>
            <a:pPr marL="800100" lvl="1" indent="-342900">
              <a:buAutoNum type="arabicParenR"/>
            </a:pPr>
            <a:r>
              <a:rPr lang="ru-RU" sz="1800" dirty="0" smtClean="0"/>
              <a:t>поддержки отечественных производителей при выходе отрасли на мировой рынок; </a:t>
            </a:r>
            <a:endParaRPr lang="ru-RU" sz="1800" dirty="0"/>
          </a:p>
          <a:p>
            <a:pPr marL="800100" lvl="1" indent="-342900">
              <a:buAutoNum type="arabicParenR"/>
            </a:pPr>
            <a:r>
              <a:rPr lang="ru-RU" sz="1800" dirty="0" smtClean="0"/>
              <a:t>увеличения доходов государства; </a:t>
            </a:r>
            <a:endParaRPr lang="ru-RU" sz="1800" dirty="0"/>
          </a:p>
          <a:p>
            <a:pPr marL="800100" lvl="1" indent="-342900">
              <a:buAutoNum type="arabicParenR"/>
            </a:pPr>
            <a:r>
              <a:rPr lang="ru-RU" sz="1800" dirty="0" smtClean="0"/>
              <a:t>поддержания национальной безопасности и обеспечения самодостаточности государства; </a:t>
            </a:r>
            <a:endParaRPr lang="ru-RU" sz="1800" dirty="0"/>
          </a:p>
          <a:p>
            <a:pPr marL="800100" lvl="1" indent="-342900">
              <a:buAutoNum type="arabicParenR"/>
            </a:pPr>
            <a:r>
              <a:rPr lang="ru-RU" sz="1800" dirty="0" smtClean="0"/>
              <a:t>защиты и поддержание неэкономических общественных ценностей и интересов (морали, здоровья, окружающей среды, прав человека, минимальных стандартов труда, прав потребителей, культурной идентичности и культурного многообразия)</a:t>
            </a:r>
            <a:r>
              <a:rPr lang="en-GB" sz="1800" dirty="0" smtClean="0"/>
              <a:t>.</a:t>
            </a:r>
            <a:endParaRPr lang="ru-RU" sz="1800" dirty="0" smtClean="0"/>
          </a:p>
          <a:p>
            <a:pPr marL="0" indent="0">
              <a:buNone/>
            </a:pPr>
            <a:endParaRPr lang="en-GB" sz="1800" dirty="0"/>
          </a:p>
        </p:txBody>
      </p:sp>
      <p:sp>
        <p:nvSpPr>
          <p:cNvPr id="6" name="Slide Number Placeholder 5"/>
          <p:cNvSpPr>
            <a:spLocks noGrp="1"/>
          </p:cNvSpPr>
          <p:nvPr>
            <p:ph type="sldNum" sz="quarter" idx="11"/>
          </p:nvPr>
        </p:nvSpPr>
        <p:spPr/>
        <p:txBody>
          <a:bodyPr/>
          <a:lstStyle/>
          <a:p>
            <a:fld id="{906785E3-84EE-4EB7-80F5-7D7C537A6051}" type="slidenum">
              <a:rPr lang="ru-RU" smtClean="0"/>
              <a:t>8</a:t>
            </a:fld>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Право ВТО</a:t>
            </a:r>
            <a:endParaRPr lang="ru-RU" sz="3600" dirty="0"/>
          </a:p>
        </p:txBody>
      </p:sp>
      <p:sp>
        <p:nvSpPr>
          <p:cNvPr id="3" name="Содержимое 2"/>
          <p:cNvSpPr>
            <a:spLocks noGrp="1"/>
          </p:cNvSpPr>
          <p:nvPr>
            <p:ph idx="1"/>
          </p:nvPr>
        </p:nvSpPr>
        <p:spPr/>
        <p:txBody>
          <a:bodyPr>
            <a:normAutofit/>
          </a:bodyPr>
          <a:lstStyle/>
          <a:p>
            <a:r>
              <a:rPr lang="ru-RU" sz="1800" dirty="0" smtClean="0"/>
              <a:t>Международная торговля может в значительной степени способствовать экономическому развитию и благосостоянию развитых и развивающихся государств;</a:t>
            </a:r>
          </a:p>
          <a:p>
            <a:r>
              <a:rPr lang="ru-RU" sz="1800" dirty="0" smtClean="0"/>
              <a:t>Для реализации данного потенциала международной торговли необходимо соблюдение следующих условий:</a:t>
            </a:r>
          </a:p>
          <a:p>
            <a:pPr marL="800100" lvl="1" indent="-342900">
              <a:buFont typeface="+mj-lt"/>
              <a:buAutoNum type="arabicPeriod"/>
            </a:pPr>
            <a:r>
              <a:rPr lang="ru-RU" sz="1900" dirty="0" smtClean="0"/>
              <a:t>Добросовестное государственное управление (англ. </a:t>
            </a:r>
            <a:r>
              <a:rPr lang="en-US" sz="1900" dirty="0" smtClean="0"/>
              <a:t>good governance)</a:t>
            </a:r>
            <a:r>
              <a:rPr lang="ru-RU" sz="1900" dirty="0" smtClean="0"/>
              <a:t> на национальном уровне;</a:t>
            </a:r>
            <a:endParaRPr lang="en-GB" sz="1900" dirty="0" smtClean="0"/>
          </a:p>
          <a:p>
            <a:pPr marL="800100" lvl="1" indent="-342900">
              <a:buFont typeface="+mj-lt"/>
              <a:buAutoNum type="arabicPeriod"/>
            </a:pPr>
            <a:r>
              <a:rPr lang="ru-RU" sz="1900" dirty="0" smtClean="0"/>
              <a:t>Дальнейшее снижение и отмена торговых барьеров;</a:t>
            </a:r>
          </a:p>
          <a:p>
            <a:pPr marL="800100" lvl="1" indent="-342900">
              <a:buFont typeface="+mj-lt"/>
              <a:buAutoNum type="arabicPeriod"/>
            </a:pPr>
            <a:r>
              <a:rPr lang="ru-RU" sz="1900" dirty="0" smtClean="0"/>
              <a:t>Увеличение помощи развивающимся государствам (т.н. помощь в развитии – англ. </a:t>
            </a:r>
            <a:r>
              <a:rPr lang="en-US" sz="1900" dirty="0" smtClean="0"/>
              <a:t>development aid)</a:t>
            </a:r>
            <a:r>
              <a:rPr lang="ru-RU" sz="1900" dirty="0" smtClean="0"/>
              <a:t>;</a:t>
            </a:r>
          </a:p>
          <a:p>
            <a:pPr marL="800100" lvl="1" indent="-342900">
              <a:buFont typeface="+mj-lt"/>
              <a:buAutoNum type="arabicPeriod"/>
            </a:pPr>
            <a:r>
              <a:rPr lang="ru-RU" sz="1900" dirty="0" smtClean="0"/>
              <a:t>Углубление международного сотрудничества и глобального управления экономической глобализацией и международной торговлей </a:t>
            </a:r>
            <a:r>
              <a:rPr lang="ru-RU" sz="1900" dirty="0" smtClean="0">
                <a:sym typeface="Wingdings"/>
              </a:rPr>
              <a:t></a:t>
            </a:r>
            <a:r>
              <a:rPr lang="en-GB" sz="1900" dirty="0" smtClean="0">
                <a:sym typeface="Wingdings"/>
              </a:rPr>
              <a:t> </a:t>
            </a:r>
            <a:r>
              <a:rPr lang="ru-RU" sz="1900" dirty="0" smtClean="0">
                <a:sym typeface="Wingdings"/>
              </a:rPr>
              <a:t>Всемирная Торговая </a:t>
            </a:r>
            <a:r>
              <a:rPr lang="ru-RU" sz="1900" dirty="0">
                <a:sym typeface="Wingdings"/>
              </a:rPr>
              <a:t>О</a:t>
            </a:r>
            <a:r>
              <a:rPr lang="ru-RU" sz="1900" dirty="0" smtClean="0">
                <a:sym typeface="Wingdings"/>
              </a:rPr>
              <a:t>рганизация (далее – ВТО).</a:t>
            </a:r>
            <a:endParaRPr lang="ru-RU" sz="1900" dirty="0"/>
          </a:p>
        </p:txBody>
      </p:sp>
      <p:sp>
        <p:nvSpPr>
          <p:cNvPr id="6" name="Slide Number Placeholder 5"/>
          <p:cNvSpPr>
            <a:spLocks noGrp="1"/>
          </p:cNvSpPr>
          <p:nvPr>
            <p:ph type="sldNum" sz="quarter" idx="11"/>
          </p:nvPr>
        </p:nvSpPr>
        <p:spPr/>
        <p:txBody>
          <a:bodyPr/>
          <a:lstStyle/>
          <a:p>
            <a:fld id="{906785E3-84EE-4EB7-80F5-7D7C537A6051}" type="slidenum">
              <a:rPr lang="ru-RU" smtClean="0"/>
              <a:t>9</a:t>
            </a:fld>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s1">
  <a:themeElements>
    <a:clrScheme name="PRINT DEFAULT TEMPLATE 1">
      <a:dk1>
        <a:srgbClr val="3C230A"/>
      </a:dk1>
      <a:lt1>
        <a:srgbClr val="FFFFFF"/>
      </a:lt1>
      <a:dk2>
        <a:srgbClr val="00A3DF"/>
      </a:dk2>
      <a:lt2>
        <a:srgbClr val="98D5E8"/>
      </a:lt2>
      <a:accent1>
        <a:srgbClr val="004246"/>
      </a:accent1>
      <a:accent2>
        <a:srgbClr val="407174"/>
      </a:accent2>
      <a:accent3>
        <a:srgbClr val="FFFFFF"/>
      </a:accent3>
      <a:accent4>
        <a:srgbClr val="321C07"/>
      </a:accent4>
      <a:accent5>
        <a:srgbClr val="AAB0B0"/>
      </a:accent5>
      <a:accent6>
        <a:srgbClr val="396668"/>
      </a:accent6>
      <a:hlink>
        <a:srgbClr val="80A1A3"/>
      </a:hlink>
      <a:folHlink>
        <a:srgbClr val="BFD0D1"/>
      </a:folHlink>
    </a:clrScheme>
    <a:fontScheme name="PRINT DEFAULT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INT DEFAULT TEMPLATE 1">
        <a:dk1>
          <a:srgbClr val="3C230A"/>
        </a:dk1>
        <a:lt1>
          <a:srgbClr val="FFFFFF"/>
        </a:lt1>
        <a:dk2>
          <a:srgbClr val="00A3DF"/>
        </a:dk2>
        <a:lt2>
          <a:srgbClr val="98D5E8"/>
        </a:lt2>
        <a:accent1>
          <a:srgbClr val="004246"/>
        </a:accent1>
        <a:accent2>
          <a:srgbClr val="407174"/>
        </a:accent2>
        <a:accent3>
          <a:srgbClr val="FFFFFF"/>
        </a:accent3>
        <a:accent4>
          <a:srgbClr val="321C07"/>
        </a:accent4>
        <a:accent5>
          <a:srgbClr val="AAB0B0"/>
        </a:accent5>
        <a:accent6>
          <a:srgbClr val="396668"/>
        </a:accent6>
        <a:hlink>
          <a:srgbClr val="80A1A3"/>
        </a:hlink>
        <a:folHlink>
          <a:srgbClr val="BFD0D1"/>
        </a:folHlink>
      </a:clrScheme>
      <a:clrMap bg1="lt1" tx1="dk1" bg2="lt2" tx2="dk2" accent1="accent1" accent2="accent2" accent3="accent3" accent4="accent4" accent5="accent5" accent6="accent6" hlink="hlink" folHlink="folHlink"/>
    </a:extraClrScheme>
    <a:extraClrScheme>
      <a:clrScheme name="PRINT DEFAULT TEMPLATE 2">
        <a:dk1>
          <a:srgbClr val="3C230A"/>
        </a:dk1>
        <a:lt1>
          <a:srgbClr val="FFFFFF"/>
        </a:lt1>
        <a:dk2>
          <a:srgbClr val="DF5600"/>
        </a:dk2>
        <a:lt2>
          <a:srgbClr val="EE7836"/>
        </a:lt2>
        <a:accent1>
          <a:srgbClr val="7C3302"/>
        </a:accent1>
        <a:accent2>
          <a:srgbClr val="9D6641"/>
        </a:accent2>
        <a:accent3>
          <a:srgbClr val="FFFFFF"/>
        </a:accent3>
        <a:accent4>
          <a:srgbClr val="321C07"/>
        </a:accent4>
        <a:accent5>
          <a:srgbClr val="BFADAA"/>
        </a:accent5>
        <a:accent6>
          <a:srgbClr val="8E5C3A"/>
        </a:accent6>
        <a:hlink>
          <a:srgbClr val="BE9981"/>
        </a:hlink>
        <a:folHlink>
          <a:srgbClr val="E5D6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PRINT TEMPLATE</Template>
  <TotalTime>2</TotalTime>
  <Words>4744</Words>
  <Application>Microsoft Office PowerPoint</Application>
  <PresentationFormat>Экран (4:3)</PresentationFormat>
  <Paragraphs>357</Paragraphs>
  <Slides>38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ks1</vt:lpstr>
      <vt:lpstr>Международная торговля и право ВТО</vt:lpstr>
      <vt:lpstr>Содержание</vt:lpstr>
      <vt:lpstr>Содержание</vt:lpstr>
      <vt:lpstr>План лекции</vt:lpstr>
      <vt:lpstr>Концепция экономической глобализации и возникновение глобальной экономики</vt:lpstr>
      <vt:lpstr>Свободная vs ограниченная торговля (1)</vt:lpstr>
      <vt:lpstr>Свободная vs ограниченная торговля (2)</vt:lpstr>
      <vt:lpstr>Свободная vs ограниченная торговля (3)</vt:lpstr>
      <vt:lpstr>Право ВТО</vt:lpstr>
      <vt:lpstr>Правила международной торговли</vt:lpstr>
      <vt:lpstr>Международное экономическое право и право ВТО</vt:lpstr>
      <vt:lpstr>Основные нормы права ВТО</vt:lpstr>
      <vt:lpstr>Нормы о недискриминации</vt:lpstr>
      <vt:lpstr>Нормы о доступе к рынку</vt:lpstr>
      <vt:lpstr>Нормы о недобросовестной торговле</vt:lpstr>
      <vt:lpstr>Нормы о столкновении либерализации торговли с др. общественными ценностями и интересами</vt:lpstr>
      <vt:lpstr>Институциональные и процессуальные нормы</vt:lpstr>
      <vt:lpstr>Источники права ВТО</vt:lpstr>
      <vt:lpstr>Соглашение об учреждении ВТО (1)</vt:lpstr>
      <vt:lpstr>Соглашение об учреждении ВТО (2)</vt:lpstr>
      <vt:lpstr>ГАТТ 1994 (1)</vt:lpstr>
      <vt:lpstr>ГАТТ 1994 (2)</vt:lpstr>
      <vt:lpstr>ГАТТ 1994 (3)</vt:lpstr>
      <vt:lpstr>Иные многосторонние соглашения по торговле товарами (1) </vt:lpstr>
      <vt:lpstr>Иные многосторонние соглашения по торговле товарами (2) </vt:lpstr>
      <vt:lpstr>ГАТС (1)</vt:lpstr>
      <vt:lpstr>ГАТС (2)</vt:lpstr>
      <vt:lpstr>ГАТС (3)</vt:lpstr>
      <vt:lpstr>ТРИПС</vt:lpstr>
      <vt:lpstr>Договоренность о правилах и процедурах разрешения споров</vt:lpstr>
      <vt:lpstr>Торговые соглашения с ограниченным кругом участников </vt:lpstr>
      <vt:lpstr>Иные источники права ВТО (1)</vt:lpstr>
      <vt:lpstr>Иные источники права ВТО (2)</vt:lpstr>
      <vt:lpstr>Право ВТО и международное право</vt:lpstr>
      <vt:lpstr>Коллизия норм соглашений системы ВТО и других международных договоров (1)</vt:lpstr>
      <vt:lpstr>Коллизия норм соглашений системы ВТО и других международных договоров (2)</vt:lpstr>
      <vt:lpstr>Право ВТО и национальное право (1)</vt:lpstr>
      <vt:lpstr>Право ВТО и национальное право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INTERNATIONAL INVESTMENT POLICIES, INVESTMENT PROMOTION STRATEGIES AND SUSTAINABLE DEVELOPMENT   Casablanca, Morocco, 19-23 November 2012</dc:title>
  <dc:creator>K&amp;S Author</dc:creator>
  <cp:lastModifiedBy>XSAQ</cp:lastModifiedBy>
  <cp:revision>2</cp:revision>
  <dcterms:created xsi:type="dcterms:W3CDTF">2016-02-10T11:48:57Z</dcterms:created>
  <dcterms:modified xsi:type="dcterms:W3CDTF">2021-03-01T09:14:38Z</dcterms:modified>
  <cp:version>0</cp:version>
</cp:coreProperties>
</file>